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</p:sldIdLst>
  <p:sldSz cy="6858000" cx="9144000"/>
  <p:notesSz cx="6810375" cy="9942500"/>
  <p:embeddedFontLst>
    <p:embeddedFont>
      <p:font typeface="Book Antiqua"/>
      <p:regular r:id="rId41"/>
      <p:bold r:id="rId42"/>
      <p:italic r:id="rId43"/>
      <p:boldItalic r:id="rId4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GoogleSlidesCustomDataVersion2">
      <go:slidesCustomData xmlns:go="http://customooxmlschemas.google.com/" r:id="rId45" roundtripDataSignature="AMtx7mjoI7suFLJZrE8sXbfZS83zM9FPz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20" Type="http://schemas.openxmlformats.org/officeDocument/2006/relationships/slide" Target="slides/slide15.xml"/><Relationship Id="rId42" Type="http://schemas.openxmlformats.org/officeDocument/2006/relationships/font" Target="fonts/BookAntiqua-bold.fntdata"/><Relationship Id="rId41" Type="http://schemas.openxmlformats.org/officeDocument/2006/relationships/font" Target="fonts/BookAntiqua-regular.fntdata"/><Relationship Id="rId22" Type="http://schemas.openxmlformats.org/officeDocument/2006/relationships/slide" Target="slides/slide17.xml"/><Relationship Id="rId44" Type="http://schemas.openxmlformats.org/officeDocument/2006/relationships/font" Target="fonts/BookAntiqua-boldItalic.fntdata"/><Relationship Id="rId21" Type="http://schemas.openxmlformats.org/officeDocument/2006/relationships/slide" Target="slides/slide16.xml"/><Relationship Id="rId43" Type="http://schemas.openxmlformats.org/officeDocument/2006/relationships/font" Target="fonts/BookAntiqua-italic.fntdata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45" Type="http://customschemas.google.com/relationships/presentationmetadata" Target="meta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slide" Target="slides/slide30.xml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slide" Target="slides/slide32.xml"/><Relationship Id="rId14" Type="http://schemas.openxmlformats.org/officeDocument/2006/relationships/slide" Target="slides/slide9.xml"/><Relationship Id="rId36" Type="http://schemas.openxmlformats.org/officeDocument/2006/relationships/slide" Target="slides/slide31.xml"/><Relationship Id="rId17" Type="http://schemas.openxmlformats.org/officeDocument/2006/relationships/slide" Target="slides/slide12.xml"/><Relationship Id="rId39" Type="http://schemas.openxmlformats.org/officeDocument/2006/relationships/slide" Target="slides/slide34.xml"/><Relationship Id="rId16" Type="http://schemas.openxmlformats.org/officeDocument/2006/relationships/slide" Target="slides/slide11.xml"/><Relationship Id="rId38" Type="http://schemas.openxmlformats.org/officeDocument/2006/relationships/slide" Target="slides/slide33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51163" cy="4971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57636" y="0"/>
            <a:ext cx="2951163" cy="4971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920750" y="746125"/>
            <a:ext cx="4968875" cy="3727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1038" y="4722694"/>
            <a:ext cx="5448300" cy="44741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9443662"/>
            <a:ext cx="2951163" cy="49712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57636" y="9443662"/>
            <a:ext cx="2951163" cy="49712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/>
          <p:nvPr>
            <p:ph idx="2" type="sldImg"/>
          </p:nvPr>
        </p:nvSpPr>
        <p:spPr>
          <a:xfrm>
            <a:off x="920750" y="746125"/>
            <a:ext cx="4968875" cy="3727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6" name="Google Shape;86;p1:notes"/>
          <p:cNvSpPr txBox="1"/>
          <p:nvPr>
            <p:ph idx="1" type="body"/>
          </p:nvPr>
        </p:nvSpPr>
        <p:spPr>
          <a:xfrm>
            <a:off x="681038" y="4722694"/>
            <a:ext cx="5448300" cy="44741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1:notes"/>
          <p:cNvSpPr txBox="1"/>
          <p:nvPr>
            <p:ph idx="12" type="sldNum"/>
          </p:nvPr>
        </p:nvSpPr>
        <p:spPr>
          <a:xfrm>
            <a:off x="3857636" y="9443662"/>
            <a:ext cx="2951163" cy="49712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0:notes"/>
          <p:cNvSpPr txBox="1"/>
          <p:nvPr>
            <p:ph idx="1" type="body"/>
          </p:nvPr>
        </p:nvSpPr>
        <p:spPr>
          <a:xfrm>
            <a:off x="681038" y="4722694"/>
            <a:ext cx="5448300" cy="447413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p10:notes"/>
          <p:cNvSpPr/>
          <p:nvPr>
            <p:ph idx="2" type="sldImg"/>
          </p:nvPr>
        </p:nvSpPr>
        <p:spPr>
          <a:xfrm>
            <a:off x="920750" y="746125"/>
            <a:ext cx="4968875" cy="3727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1:notes"/>
          <p:cNvSpPr txBox="1"/>
          <p:nvPr>
            <p:ph idx="1" type="body"/>
          </p:nvPr>
        </p:nvSpPr>
        <p:spPr>
          <a:xfrm>
            <a:off x="681038" y="4722694"/>
            <a:ext cx="5448300" cy="447413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p11:notes"/>
          <p:cNvSpPr/>
          <p:nvPr>
            <p:ph idx="2" type="sldImg"/>
          </p:nvPr>
        </p:nvSpPr>
        <p:spPr>
          <a:xfrm>
            <a:off x="920750" y="746125"/>
            <a:ext cx="4968875" cy="3727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2:notes"/>
          <p:cNvSpPr txBox="1"/>
          <p:nvPr>
            <p:ph idx="1" type="body"/>
          </p:nvPr>
        </p:nvSpPr>
        <p:spPr>
          <a:xfrm>
            <a:off x="681038" y="4722694"/>
            <a:ext cx="5448300" cy="447413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Google Shape;184;p12:notes"/>
          <p:cNvSpPr/>
          <p:nvPr>
            <p:ph idx="2" type="sldImg"/>
          </p:nvPr>
        </p:nvSpPr>
        <p:spPr>
          <a:xfrm>
            <a:off x="920750" y="746125"/>
            <a:ext cx="4968875" cy="3727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3:notes"/>
          <p:cNvSpPr txBox="1"/>
          <p:nvPr>
            <p:ph idx="1" type="body"/>
          </p:nvPr>
        </p:nvSpPr>
        <p:spPr>
          <a:xfrm>
            <a:off x="681038" y="4722694"/>
            <a:ext cx="5448300" cy="447413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" name="Google Shape;193;p13:notes"/>
          <p:cNvSpPr/>
          <p:nvPr>
            <p:ph idx="2" type="sldImg"/>
          </p:nvPr>
        </p:nvSpPr>
        <p:spPr>
          <a:xfrm>
            <a:off x="920750" y="746125"/>
            <a:ext cx="4968875" cy="3727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4:notes"/>
          <p:cNvSpPr txBox="1"/>
          <p:nvPr>
            <p:ph idx="1" type="body"/>
          </p:nvPr>
        </p:nvSpPr>
        <p:spPr>
          <a:xfrm>
            <a:off x="681038" y="4722694"/>
            <a:ext cx="5448300" cy="447413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Google Shape;202;p14:notes"/>
          <p:cNvSpPr/>
          <p:nvPr>
            <p:ph idx="2" type="sldImg"/>
          </p:nvPr>
        </p:nvSpPr>
        <p:spPr>
          <a:xfrm>
            <a:off x="920750" y="746125"/>
            <a:ext cx="4968875" cy="3727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5:notes"/>
          <p:cNvSpPr txBox="1"/>
          <p:nvPr>
            <p:ph idx="1" type="body"/>
          </p:nvPr>
        </p:nvSpPr>
        <p:spPr>
          <a:xfrm>
            <a:off x="681038" y="4722694"/>
            <a:ext cx="5448300" cy="447413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" name="Google Shape;211;p15:notes"/>
          <p:cNvSpPr/>
          <p:nvPr>
            <p:ph idx="2" type="sldImg"/>
          </p:nvPr>
        </p:nvSpPr>
        <p:spPr>
          <a:xfrm>
            <a:off x="920750" y="746125"/>
            <a:ext cx="4968875" cy="3727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6:notes"/>
          <p:cNvSpPr txBox="1"/>
          <p:nvPr>
            <p:ph idx="1" type="body"/>
          </p:nvPr>
        </p:nvSpPr>
        <p:spPr>
          <a:xfrm>
            <a:off x="681038" y="4722694"/>
            <a:ext cx="5448300" cy="447413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9" name="Google Shape;219;p16:notes"/>
          <p:cNvSpPr/>
          <p:nvPr>
            <p:ph idx="2" type="sldImg"/>
          </p:nvPr>
        </p:nvSpPr>
        <p:spPr>
          <a:xfrm>
            <a:off x="920750" y="746125"/>
            <a:ext cx="4968875" cy="3727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7:notes"/>
          <p:cNvSpPr txBox="1"/>
          <p:nvPr>
            <p:ph idx="1" type="body"/>
          </p:nvPr>
        </p:nvSpPr>
        <p:spPr>
          <a:xfrm>
            <a:off x="681038" y="4722694"/>
            <a:ext cx="5448300" cy="447413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8" name="Google Shape;228;p17:notes"/>
          <p:cNvSpPr/>
          <p:nvPr>
            <p:ph idx="2" type="sldImg"/>
          </p:nvPr>
        </p:nvSpPr>
        <p:spPr>
          <a:xfrm>
            <a:off x="920750" y="746125"/>
            <a:ext cx="4968875" cy="3727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8:notes"/>
          <p:cNvSpPr txBox="1"/>
          <p:nvPr>
            <p:ph idx="1" type="body"/>
          </p:nvPr>
        </p:nvSpPr>
        <p:spPr>
          <a:xfrm>
            <a:off x="681038" y="4722694"/>
            <a:ext cx="5448300" cy="447413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7" name="Google Shape;237;p18:notes"/>
          <p:cNvSpPr/>
          <p:nvPr>
            <p:ph idx="2" type="sldImg"/>
          </p:nvPr>
        </p:nvSpPr>
        <p:spPr>
          <a:xfrm>
            <a:off x="920750" y="746125"/>
            <a:ext cx="4968875" cy="3727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19:notes"/>
          <p:cNvSpPr txBox="1"/>
          <p:nvPr>
            <p:ph idx="1" type="body"/>
          </p:nvPr>
        </p:nvSpPr>
        <p:spPr>
          <a:xfrm>
            <a:off x="681038" y="4722694"/>
            <a:ext cx="5448300" cy="447413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6" name="Google Shape;246;p19:notes"/>
          <p:cNvSpPr/>
          <p:nvPr>
            <p:ph idx="2" type="sldImg"/>
          </p:nvPr>
        </p:nvSpPr>
        <p:spPr>
          <a:xfrm>
            <a:off x="920750" y="746125"/>
            <a:ext cx="4968875" cy="3727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/>
          <p:nvPr>
            <p:ph idx="1" type="body"/>
          </p:nvPr>
        </p:nvSpPr>
        <p:spPr>
          <a:xfrm>
            <a:off x="681038" y="4722694"/>
            <a:ext cx="5448300" cy="447413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2:notes"/>
          <p:cNvSpPr/>
          <p:nvPr>
            <p:ph idx="2" type="sldImg"/>
          </p:nvPr>
        </p:nvSpPr>
        <p:spPr>
          <a:xfrm>
            <a:off x="920750" y="746125"/>
            <a:ext cx="4968875" cy="3727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20:notes"/>
          <p:cNvSpPr txBox="1"/>
          <p:nvPr>
            <p:ph idx="1" type="body"/>
          </p:nvPr>
        </p:nvSpPr>
        <p:spPr>
          <a:xfrm>
            <a:off x="681038" y="4722694"/>
            <a:ext cx="5448300" cy="447413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6" name="Google Shape;256;p20:notes"/>
          <p:cNvSpPr/>
          <p:nvPr>
            <p:ph idx="2" type="sldImg"/>
          </p:nvPr>
        </p:nvSpPr>
        <p:spPr>
          <a:xfrm>
            <a:off x="920750" y="746125"/>
            <a:ext cx="4968875" cy="3727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21:notes"/>
          <p:cNvSpPr txBox="1"/>
          <p:nvPr>
            <p:ph idx="1" type="body"/>
          </p:nvPr>
        </p:nvSpPr>
        <p:spPr>
          <a:xfrm>
            <a:off x="681038" y="4722694"/>
            <a:ext cx="5448300" cy="447413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6" name="Google Shape;266;p21:notes"/>
          <p:cNvSpPr/>
          <p:nvPr>
            <p:ph idx="2" type="sldImg"/>
          </p:nvPr>
        </p:nvSpPr>
        <p:spPr>
          <a:xfrm>
            <a:off x="920750" y="746125"/>
            <a:ext cx="4968875" cy="3727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22:notes"/>
          <p:cNvSpPr/>
          <p:nvPr>
            <p:ph idx="2" type="sldImg"/>
          </p:nvPr>
        </p:nvSpPr>
        <p:spPr>
          <a:xfrm>
            <a:off x="920750" y="746125"/>
            <a:ext cx="4968875" cy="3727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76" name="Google Shape;276;p22:notes"/>
          <p:cNvSpPr txBox="1"/>
          <p:nvPr>
            <p:ph idx="1" type="body"/>
          </p:nvPr>
        </p:nvSpPr>
        <p:spPr>
          <a:xfrm>
            <a:off x="681038" y="4722694"/>
            <a:ext cx="5448300" cy="44741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7" name="Google Shape;277;p22:notes"/>
          <p:cNvSpPr txBox="1"/>
          <p:nvPr>
            <p:ph idx="12" type="sldNum"/>
          </p:nvPr>
        </p:nvSpPr>
        <p:spPr>
          <a:xfrm>
            <a:off x="3857636" y="9443662"/>
            <a:ext cx="2951163" cy="49712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23:notes"/>
          <p:cNvSpPr/>
          <p:nvPr>
            <p:ph idx="2" type="sldImg"/>
          </p:nvPr>
        </p:nvSpPr>
        <p:spPr>
          <a:xfrm>
            <a:off x="920750" y="746125"/>
            <a:ext cx="4968875" cy="3727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92" name="Google Shape;292;p23:notes"/>
          <p:cNvSpPr txBox="1"/>
          <p:nvPr>
            <p:ph idx="1" type="body"/>
          </p:nvPr>
        </p:nvSpPr>
        <p:spPr>
          <a:xfrm>
            <a:off x="681038" y="4722694"/>
            <a:ext cx="5448300" cy="44741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3" name="Google Shape;293;p23:notes"/>
          <p:cNvSpPr txBox="1"/>
          <p:nvPr>
            <p:ph idx="12" type="sldNum"/>
          </p:nvPr>
        </p:nvSpPr>
        <p:spPr>
          <a:xfrm>
            <a:off x="3857636" y="9443662"/>
            <a:ext cx="2951163" cy="49712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24:notes"/>
          <p:cNvSpPr txBox="1"/>
          <p:nvPr>
            <p:ph idx="1" type="body"/>
          </p:nvPr>
        </p:nvSpPr>
        <p:spPr>
          <a:xfrm>
            <a:off x="681038" y="4722694"/>
            <a:ext cx="5448300" cy="447413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3" name="Google Shape;303;p24:notes"/>
          <p:cNvSpPr/>
          <p:nvPr>
            <p:ph idx="2" type="sldImg"/>
          </p:nvPr>
        </p:nvSpPr>
        <p:spPr>
          <a:xfrm>
            <a:off x="920750" y="746125"/>
            <a:ext cx="4968875" cy="3727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25:notes"/>
          <p:cNvSpPr txBox="1"/>
          <p:nvPr>
            <p:ph idx="1" type="body"/>
          </p:nvPr>
        </p:nvSpPr>
        <p:spPr>
          <a:xfrm>
            <a:off x="681038" y="4722694"/>
            <a:ext cx="5448300" cy="447413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2" name="Google Shape;312;p25:notes"/>
          <p:cNvSpPr/>
          <p:nvPr>
            <p:ph idx="2" type="sldImg"/>
          </p:nvPr>
        </p:nvSpPr>
        <p:spPr>
          <a:xfrm>
            <a:off x="920750" y="746125"/>
            <a:ext cx="4968875" cy="3727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26:notes"/>
          <p:cNvSpPr txBox="1"/>
          <p:nvPr>
            <p:ph idx="1" type="body"/>
          </p:nvPr>
        </p:nvSpPr>
        <p:spPr>
          <a:xfrm>
            <a:off x="681038" y="4722694"/>
            <a:ext cx="5448300" cy="447413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0" name="Google Shape;320;p26:notes"/>
          <p:cNvSpPr/>
          <p:nvPr>
            <p:ph idx="2" type="sldImg"/>
          </p:nvPr>
        </p:nvSpPr>
        <p:spPr>
          <a:xfrm>
            <a:off x="920750" y="746125"/>
            <a:ext cx="4968875" cy="3727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27:notes"/>
          <p:cNvSpPr txBox="1"/>
          <p:nvPr>
            <p:ph idx="1" type="body"/>
          </p:nvPr>
        </p:nvSpPr>
        <p:spPr>
          <a:xfrm>
            <a:off x="681038" y="4722694"/>
            <a:ext cx="5448300" cy="447413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7" name="Google Shape;327;p27:notes"/>
          <p:cNvSpPr/>
          <p:nvPr>
            <p:ph idx="2" type="sldImg"/>
          </p:nvPr>
        </p:nvSpPr>
        <p:spPr>
          <a:xfrm>
            <a:off x="920750" y="746125"/>
            <a:ext cx="4968875" cy="3727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28:notes"/>
          <p:cNvSpPr txBox="1"/>
          <p:nvPr>
            <p:ph idx="1" type="body"/>
          </p:nvPr>
        </p:nvSpPr>
        <p:spPr>
          <a:xfrm>
            <a:off x="681038" y="4722694"/>
            <a:ext cx="5448300" cy="447413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8" name="Google Shape;348;p28:notes"/>
          <p:cNvSpPr/>
          <p:nvPr>
            <p:ph idx="2" type="sldImg"/>
          </p:nvPr>
        </p:nvSpPr>
        <p:spPr>
          <a:xfrm>
            <a:off x="920750" y="746125"/>
            <a:ext cx="4968875" cy="3727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29:notes"/>
          <p:cNvSpPr txBox="1"/>
          <p:nvPr>
            <p:ph idx="1" type="body"/>
          </p:nvPr>
        </p:nvSpPr>
        <p:spPr>
          <a:xfrm>
            <a:off x="681038" y="4722694"/>
            <a:ext cx="5448300" cy="447413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6" name="Google Shape;356;p29:notes"/>
          <p:cNvSpPr/>
          <p:nvPr>
            <p:ph idx="2" type="sldImg"/>
          </p:nvPr>
        </p:nvSpPr>
        <p:spPr>
          <a:xfrm>
            <a:off x="920750" y="746125"/>
            <a:ext cx="4968875" cy="3727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/>
          <p:nvPr>
            <p:ph idx="1" type="body"/>
          </p:nvPr>
        </p:nvSpPr>
        <p:spPr>
          <a:xfrm>
            <a:off x="681038" y="4722694"/>
            <a:ext cx="5448300" cy="447413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3:notes"/>
          <p:cNvSpPr/>
          <p:nvPr>
            <p:ph idx="2" type="sldImg"/>
          </p:nvPr>
        </p:nvSpPr>
        <p:spPr>
          <a:xfrm>
            <a:off x="920750" y="746125"/>
            <a:ext cx="4968875" cy="3727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30:notes"/>
          <p:cNvSpPr txBox="1"/>
          <p:nvPr>
            <p:ph idx="1" type="body"/>
          </p:nvPr>
        </p:nvSpPr>
        <p:spPr>
          <a:xfrm>
            <a:off x="681038" y="4722694"/>
            <a:ext cx="5448300" cy="447413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3" name="Google Shape;373;p30:notes"/>
          <p:cNvSpPr/>
          <p:nvPr>
            <p:ph idx="2" type="sldImg"/>
          </p:nvPr>
        </p:nvSpPr>
        <p:spPr>
          <a:xfrm>
            <a:off x="920750" y="746125"/>
            <a:ext cx="4968875" cy="3727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31:notes"/>
          <p:cNvSpPr txBox="1"/>
          <p:nvPr>
            <p:ph idx="1" type="body"/>
          </p:nvPr>
        </p:nvSpPr>
        <p:spPr>
          <a:xfrm>
            <a:off x="681038" y="4722694"/>
            <a:ext cx="5448300" cy="447413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1" name="Google Shape;381;p31:notes"/>
          <p:cNvSpPr/>
          <p:nvPr>
            <p:ph idx="2" type="sldImg"/>
          </p:nvPr>
        </p:nvSpPr>
        <p:spPr>
          <a:xfrm>
            <a:off x="920750" y="746125"/>
            <a:ext cx="4968875" cy="3727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32:notes"/>
          <p:cNvSpPr txBox="1"/>
          <p:nvPr>
            <p:ph idx="1" type="body"/>
          </p:nvPr>
        </p:nvSpPr>
        <p:spPr>
          <a:xfrm>
            <a:off x="681038" y="4722694"/>
            <a:ext cx="5448300" cy="447413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9" name="Google Shape;389;p32:notes"/>
          <p:cNvSpPr/>
          <p:nvPr>
            <p:ph idx="2" type="sldImg"/>
          </p:nvPr>
        </p:nvSpPr>
        <p:spPr>
          <a:xfrm>
            <a:off x="920750" y="746125"/>
            <a:ext cx="4968875" cy="3727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33:notes"/>
          <p:cNvSpPr txBox="1"/>
          <p:nvPr>
            <p:ph idx="1" type="body"/>
          </p:nvPr>
        </p:nvSpPr>
        <p:spPr>
          <a:xfrm>
            <a:off x="681038" y="4722694"/>
            <a:ext cx="5448300" cy="447413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7" name="Google Shape;397;p33:notes"/>
          <p:cNvSpPr/>
          <p:nvPr>
            <p:ph idx="2" type="sldImg"/>
          </p:nvPr>
        </p:nvSpPr>
        <p:spPr>
          <a:xfrm>
            <a:off x="920750" y="746125"/>
            <a:ext cx="4968875" cy="3727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34:notes"/>
          <p:cNvSpPr txBox="1"/>
          <p:nvPr>
            <p:ph idx="1" type="body"/>
          </p:nvPr>
        </p:nvSpPr>
        <p:spPr>
          <a:xfrm>
            <a:off x="681038" y="4722694"/>
            <a:ext cx="5448300" cy="447413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6" name="Google Shape;406;p34:notes"/>
          <p:cNvSpPr/>
          <p:nvPr>
            <p:ph idx="2" type="sldImg"/>
          </p:nvPr>
        </p:nvSpPr>
        <p:spPr>
          <a:xfrm>
            <a:off x="920750" y="746125"/>
            <a:ext cx="4968875" cy="3727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35:notes"/>
          <p:cNvSpPr txBox="1"/>
          <p:nvPr>
            <p:ph idx="1" type="body"/>
          </p:nvPr>
        </p:nvSpPr>
        <p:spPr>
          <a:xfrm>
            <a:off x="681038" y="4722694"/>
            <a:ext cx="5448300" cy="447413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1" name="Google Shape;411;p35:notes"/>
          <p:cNvSpPr/>
          <p:nvPr>
            <p:ph idx="2" type="sldImg"/>
          </p:nvPr>
        </p:nvSpPr>
        <p:spPr>
          <a:xfrm>
            <a:off x="920750" y="746125"/>
            <a:ext cx="4968875" cy="3727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4:notes"/>
          <p:cNvSpPr txBox="1"/>
          <p:nvPr>
            <p:ph idx="1" type="body"/>
          </p:nvPr>
        </p:nvSpPr>
        <p:spPr>
          <a:xfrm>
            <a:off x="681038" y="4722694"/>
            <a:ext cx="5448300" cy="447413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4:notes"/>
          <p:cNvSpPr/>
          <p:nvPr>
            <p:ph idx="2" type="sldImg"/>
          </p:nvPr>
        </p:nvSpPr>
        <p:spPr>
          <a:xfrm>
            <a:off x="920750" y="746125"/>
            <a:ext cx="4968875" cy="3727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5:notes"/>
          <p:cNvSpPr txBox="1"/>
          <p:nvPr>
            <p:ph idx="1" type="body"/>
          </p:nvPr>
        </p:nvSpPr>
        <p:spPr>
          <a:xfrm>
            <a:off x="681038" y="4722694"/>
            <a:ext cx="5448300" cy="447413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5:notes"/>
          <p:cNvSpPr/>
          <p:nvPr>
            <p:ph idx="2" type="sldImg"/>
          </p:nvPr>
        </p:nvSpPr>
        <p:spPr>
          <a:xfrm>
            <a:off x="920750" y="746125"/>
            <a:ext cx="4968875" cy="3727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6:notes"/>
          <p:cNvSpPr txBox="1"/>
          <p:nvPr>
            <p:ph idx="1" type="body"/>
          </p:nvPr>
        </p:nvSpPr>
        <p:spPr>
          <a:xfrm>
            <a:off x="681038" y="4722694"/>
            <a:ext cx="5448300" cy="447413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p6:notes"/>
          <p:cNvSpPr/>
          <p:nvPr>
            <p:ph idx="2" type="sldImg"/>
          </p:nvPr>
        </p:nvSpPr>
        <p:spPr>
          <a:xfrm>
            <a:off x="920750" y="746125"/>
            <a:ext cx="4968875" cy="3727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7:notes"/>
          <p:cNvSpPr txBox="1"/>
          <p:nvPr>
            <p:ph idx="1" type="body"/>
          </p:nvPr>
        </p:nvSpPr>
        <p:spPr>
          <a:xfrm>
            <a:off x="681038" y="4722694"/>
            <a:ext cx="5448300" cy="447413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7:notes"/>
          <p:cNvSpPr/>
          <p:nvPr>
            <p:ph idx="2" type="sldImg"/>
          </p:nvPr>
        </p:nvSpPr>
        <p:spPr>
          <a:xfrm>
            <a:off x="920750" y="746125"/>
            <a:ext cx="4968875" cy="3727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8:notes"/>
          <p:cNvSpPr txBox="1"/>
          <p:nvPr>
            <p:ph idx="1" type="body"/>
          </p:nvPr>
        </p:nvSpPr>
        <p:spPr>
          <a:xfrm>
            <a:off x="681038" y="4722694"/>
            <a:ext cx="5448300" cy="447413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8:notes"/>
          <p:cNvSpPr/>
          <p:nvPr>
            <p:ph idx="2" type="sldImg"/>
          </p:nvPr>
        </p:nvSpPr>
        <p:spPr>
          <a:xfrm>
            <a:off x="920750" y="746125"/>
            <a:ext cx="4968875" cy="3727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9:notes"/>
          <p:cNvSpPr txBox="1"/>
          <p:nvPr>
            <p:ph idx="1" type="body"/>
          </p:nvPr>
        </p:nvSpPr>
        <p:spPr>
          <a:xfrm>
            <a:off x="681038" y="4722694"/>
            <a:ext cx="5448300" cy="447413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p9:notes"/>
          <p:cNvSpPr/>
          <p:nvPr>
            <p:ph idx="2" type="sldImg"/>
          </p:nvPr>
        </p:nvSpPr>
        <p:spPr>
          <a:xfrm>
            <a:off x="920750" y="746125"/>
            <a:ext cx="4968875" cy="3727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dia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7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7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FF"/>
              </a:buClr>
              <a:buSzPts val="3200"/>
              <a:buNone/>
              <a:defRPr>
                <a:solidFill>
                  <a:srgbClr val="8888FF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FF"/>
              </a:buClr>
              <a:buSzPts val="2800"/>
              <a:buNone/>
              <a:defRPr>
                <a:solidFill>
                  <a:srgbClr val="8888FF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FF"/>
              </a:buClr>
              <a:buSzPts val="2400"/>
              <a:buNone/>
              <a:defRPr>
                <a:solidFill>
                  <a:srgbClr val="8888FF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FF"/>
              </a:buClr>
              <a:buSzPts val="2000"/>
              <a:buNone/>
              <a:defRPr>
                <a:solidFill>
                  <a:srgbClr val="8888FF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FF"/>
              </a:buClr>
              <a:buSzPts val="2000"/>
              <a:buNone/>
              <a:defRPr>
                <a:solidFill>
                  <a:srgbClr val="8888FF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FF"/>
              </a:buClr>
              <a:buSzPts val="2000"/>
              <a:buNone/>
              <a:defRPr>
                <a:solidFill>
                  <a:srgbClr val="8888FF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FF"/>
              </a:buClr>
              <a:buSzPts val="2000"/>
              <a:buNone/>
              <a:defRPr>
                <a:solidFill>
                  <a:srgbClr val="8888FF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FF"/>
              </a:buClr>
              <a:buSzPts val="2000"/>
              <a:buNone/>
              <a:defRPr>
                <a:solidFill>
                  <a:srgbClr val="8888FF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FF"/>
              </a:buClr>
              <a:buSzPts val="2000"/>
              <a:buNone/>
              <a:defRPr>
                <a:solidFill>
                  <a:srgbClr val="8888FF"/>
                </a:solidFill>
              </a:defRPr>
            </a:lvl9pPr>
          </a:lstStyle>
          <a:p/>
        </p:txBody>
      </p:sp>
      <p:sp>
        <p:nvSpPr>
          <p:cNvPr id="18" name="Google Shape;18;p3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 en verticale teks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4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46"/>
          <p:cNvSpPr txBox="1"/>
          <p:nvPr>
            <p:ph idx="1" type="body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4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4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4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e titel en teks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47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47"/>
          <p:cNvSpPr txBox="1"/>
          <p:nvPr>
            <p:ph idx="1" type="body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4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4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4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 en objec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38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3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3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3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gelijking" type="twoTxTwoObj">
  <p:cSld name="TWO_OBJECTS_WITH_TEXT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39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0" name="Google Shape;30;p39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31" name="Google Shape;31;p39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2" name="Google Shape;32;p39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33" name="Google Shape;33;p3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3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3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ekop" type="secHead">
  <p:cSld name="SECTION_HEADER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40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40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FF"/>
              </a:buClr>
              <a:buSzPts val="2000"/>
              <a:buNone/>
              <a:defRPr sz="2000">
                <a:solidFill>
                  <a:srgbClr val="8888FF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FF"/>
              </a:buClr>
              <a:buSzPts val="1800"/>
              <a:buNone/>
              <a:defRPr sz="1800">
                <a:solidFill>
                  <a:srgbClr val="8888FF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FF"/>
              </a:buClr>
              <a:buSzPts val="1600"/>
              <a:buNone/>
              <a:defRPr sz="1600">
                <a:solidFill>
                  <a:srgbClr val="8888FF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FF"/>
              </a:buClr>
              <a:buSzPts val="1400"/>
              <a:buNone/>
              <a:defRPr sz="1400">
                <a:solidFill>
                  <a:srgbClr val="8888FF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FF"/>
              </a:buClr>
              <a:buSzPts val="1400"/>
              <a:buNone/>
              <a:defRPr sz="1400">
                <a:solidFill>
                  <a:srgbClr val="8888FF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FF"/>
              </a:buClr>
              <a:buSzPts val="1400"/>
              <a:buNone/>
              <a:defRPr sz="1400">
                <a:solidFill>
                  <a:srgbClr val="8888FF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FF"/>
              </a:buClr>
              <a:buSzPts val="1400"/>
              <a:buNone/>
              <a:defRPr sz="1400">
                <a:solidFill>
                  <a:srgbClr val="8888FF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FF"/>
              </a:buClr>
              <a:buSzPts val="1400"/>
              <a:buNone/>
              <a:defRPr sz="1400">
                <a:solidFill>
                  <a:srgbClr val="8888FF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FF"/>
              </a:buClr>
              <a:buSzPts val="1400"/>
              <a:buNone/>
              <a:defRPr sz="1400">
                <a:solidFill>
                  <a:srgbClr val="8888FF"/>
                </a:solidFill>
              </a:defRPr>
            </a:lvl9pPr>
          </a:lstStyle>
          <a:p/>
        </p:txBody>
      </p:sp>
      <p:sp>
        <p:nvSpPr>
          <p:cNvPr id="39" name="Google Shape;39;p4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4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4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houd van twee" type="twoObj">
  <p:cSld name="TWO_OBJECTS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4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41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5" name="Google Shape;45;p41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6" name="Google Shape;46;p4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4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4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lleen titel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4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4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4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eeg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4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4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4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houd met bijschrift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44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44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44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2" name="Google Shape;62;p4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4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4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fbeelding met bijschrift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45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45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" name="Google Shape;68;p45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9" name="Google Shape;69;p4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4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4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36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3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3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3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Relationship Id="rId4" Type="http://schemas.openxmlformats.org/officeDocument/2006/relationships/image" Target="../media/image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jpg"/><Relationship Id="rId4" Type="http://schemas.openxmlformats.org/officeDocument/2006/relationships/image" Target="../media/image7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.jpg"/><Relationship Id="rId4" Type="http://schemas.openxmlformats.org/officeDocument/2006/relationships/image" Target="../media/image2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5.jpg"/><Relationship Id="rId4" Type="http://schemas.openxmlformats.org/officeDocument/2006/relationships/image" Target="../media/image11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5.jpg"/><Relationship Id="rId4" Type="http://schemas.openxmlformats.org/officeDocument/2006/relationships/image" Target="../media/image8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2.jpg"/><Relationship Id="rId4" Type="http://schemas.openxmlformats.org/officeDocument/2006/relationships/image" Target="../media/image18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5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5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5.jpg"/><Relationship Id="rId4" Type="http://schemas.openxmlformats.org/officeDocument/2006/relationships/image" Target="../media/image16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5.jpg"/><Relationship Id="rId4" Type="http://schemas.openxmlformats.org/officeDocument/2006/relationships/image" Target="../media/image29.jpg"/><Relationship Id="rId5" Type="http://schemas.openxmlformats.org/officeDocument/2006/relationships/hyperlink" Target="http://www.supporters-in-campo.org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g"/><Relationship Id="rId4" Type="http://schemas.openxmlformats.org/officeDocument/2006/relationships/image" Target="../media/image3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5.jpg"/><Relationship Id="rId4" Type="http://schemas.openxmlformats.org/officeDocument/2006/relationships/image" Target="../media/image14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5.jpg"/><Relationship Id="rId4" Type="http://schemas.openxmlformats.org/officeDocument/2006/relationships/image" Target="../media/image30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0.jpg"/><Relationship Id="rId4" Type="http://schemas.openxmlformats.org/officeDocument/2006/relationships/image" Target="../media/image20.png"/><Relationship Id="rId10" Type="http://schemas.openxmlformats.org/officeDocument/2006/relationships/image" Target="../media/image26.png"/><Relationship Id="rId9" Type="http://schemas.openxmlformats.org/officeDocument/2006/relationships/image" Target="../media/image9.png"/><Relationship Id="rId5" Type="http://schemas.openxmlformats.org/officeDocument/2006/relationships/image" Target="../media/image17.png"/><Relationship Id="rId6" Type="http://schemas.openxmlformats.org/officeDocument/2006/relationships/image" Target="../media/image15.png"/><Relationship Id="rId7" Type="http://schemas.openxmlformats.org/officeDocument/2006/relationships/image" Target="../media/image27.png"/><Relationship Id="rId8" Type="http://schemas.openxmlformats.org/officeDocument/2006/relationships/image" Target="../media/image23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0.jpg"/><Relationship Id="rId4" Type="http://schemas.openxmlformats.org/officeDocument/2006/relationships/image" Target="../media/image19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5.jpg"/><Relationship Id="rId4" Type="http://schemas.openxmlformats.org/officeDocument/2006/relationships/hyperlink" Target="mailto:ben.shave@supporters-direct.coop" TargetMode="External"/><Relationship Id="rId5" Type="http://schemas.openxmlformats.org/officeDocument/2006/relationships/hyperlink" Target="http://www.supporters-direct.coop" TargetMode="Externa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2.jpg"/><Relationship Id="rId4" Type="http://schemas.openxmlformats.org/officeDocument/2006/relationships/image" Target="../media/image3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2.jpg"/><Relationship Id="rId4" Type="http://schemas.openxmlformats.org/officeDocument/2006/relationships/image" Target="../media/image3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2.jpg"/><Relationship Id="rId4" Type="http://schemas.openxmlformats.org/officeDocument/2006/relationships/image" Target="../media/image3.png"/><Relationship Id="rId5" Type="http://schemas.openxmlformats.org/officeDocument/2006/relationships/image" Target="../media/image25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2.jpg"/><Relationship Id="rId4" Type="http://schemas.openxmlformats.org/officeDocument/2006/relationships/image" Target="../media/image3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2.jpg"/><Relationship Id="rId4" Type="http://schemas.openxmlformats.org/officeDocument/2006/relationships/image" Target="../media/image3.png"/><Relationship Id="rId5" Type="http://schemas.openxmlformats.org/officeDocument/2006/relationships/image" Target="../media/image21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4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22.jpg"/><Relationship Id="rId4" Type="http://schemas.openxmlformats.org/officeDocument/2006/relationships/image" Target="../media/image3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22.jpg"/><Relationship Id="rId4" Type="http://schemas.openxmlformats.org/officeDocument/2006/relationships/image" Target="../media/image3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22.jpg"/><Relationship Id="rId4" Type="http://schemas.openxmlformats.org/officeDocument/2006/relationships/image" Target="../media/image3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22.jpg"/><Relationship Id="rId4" Type="http://schemas.openxmlformats.org/officeDocument/2006/relationships/image" Target="../media/image3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28.jp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22.jpg"/><Relationship Id="rId4" Type="http://schemas.openxmlformats.org/officeDocument/2006/relationships/image" Target="../media/image3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jpg"/><Relationship Id="rId4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jpg"/><Relationship Id="rId4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jpg"/><Relationship Id="rId4" Type="http://schemas.openxmlformats.org/officeDocument/2006/relationships/hyperlink" Target="mailto:ben.shave@supporters-direct.coop" TargetMode="External"/><Relationship Id="rId5" Type="http://schemas.openxmlformats.org/officeDocument/2006/relationships/hyperlink" Target="http://www.supporters-direct.coop" TargetMode="Externa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jpg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B050"/>
        </a:solidFill>
      </p:bgPr>
    </p:bg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"/>
          <p:cNvSpPr txBox="1"/>
          <p:nvPr>
            <p:ph idx="1" type="subTitle"/>
          </p:nvPr>
        </p:nvSpPr>
        <p:spPr>
          <a:xfrm flipH="1">
            <a:off x="899592" y="5949280"/>
            <a:ext cx="7272808" cy="7200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Volksclub! Volk in de club</a:t>
            </a:r>
            <a:endParaRPr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pic>
        <p:nvPicPr>
          <p:cNvPr id="90" name="Google Shape;90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1767416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51520" y="116632"/>
            <a:ext cx="2476179" cy="1650784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"/>
          <p:cNvSpPr txBox="1"/>
          <p:nvPr/>
        </p:nvSpPr>
        <p:spPr>
          <a:xfrm>
            <a:off x="683568" y="2708920"/>
            <a:ext cx="7416824" cy="25853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4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STICHTING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4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FC GRONINGEN SUPPORTERS</a:t>
            </a:r>
            <a:endParaRPr b="1" i="0" sz="5400" u="none" cap="none" strike="noStrike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TD_ppt_inside.jpg                                             0001DCDC4x4                            C97B1864:" id="167" name="Google Shape;167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50497"/>
            <a:ext cx="9145588" cy="6908800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10"/>
          <p:cNvSpPr/>
          <p:nvPr/>
        </p:nvSpPr>
        <p:spPr>
          <a:xfrm>
            <a:off x="900113" y="1690688"/>
            <a:ext cx="7559675" cy="387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169;p10"/>
          <p:cNvSpPr/>
          <p:nvPr/>
        </p:nvSpPr>
        <p:spPr>
          <a:xfrm>
            <a:off x="611188" y="1811338"/>
            <a:ext cx="5759450" cy="5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p10"/>
          <p:cNvSpPr txBox="1"/>
          <p:nvPr>
            <p:ph type="title"/>
          </p:nvPr>
        </p:nvSpPr>
        <p:spPr>
          <a:xfrm>
            <a:off x="0" y="275855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1" lang="en-US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Official Support</a:t>
            </a:r>
            <a:endParaRPr/>
          </a:p>
        </p:txBody>
      </p:sp>
      <p:sp>
        <p:nvSpPr>
          <p:cNvPr id="171" name="Google Shape;171;p10"/>
          <p:cNvSpPr/>
          <p:nvPr/>
        </p:nvSpPr>
        <p:spPr>
          <a:xfrm>
            <a:off x="179512" y="5103673"/>
            <a:ext cx="8424936" cy="175432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“I have always said that fans are a </a:t>
            </a:r>
            <a:r>
              <a:rPr lang="en-US" sz="1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fundamental part of the identity of football clubs </a:t>
            </a: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and we are pleased continue supporting the work of Supporters Direct Europe in bringing </a:t>
            </a:r>
            <a:r>
              <a:rPr lang="en-US" sz="1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good governance to clubs across Europe </a:t>
            </a: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by encouraging initiatives to involve fans in the </a:t>
            </a:r>
            <a:r>
              <a:rPr lang="en-US" sz="1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ownership and running of their clubs</a:t>
            </a: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It is also particularly pleasing that after our initial support for Supporters Direct Europe, the European institutions have picked up on it as well” 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Michel-Platini-UEFA-17Juni11.jpg" id="172" name="Google Shape;172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79512" y="1340768"/>
            <a:ext cx="5688632" cy="37924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TD_ppt_inside.jpg                                             0001DCDC4x4                            C97B1864:" id="177" name="Google Shape;177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5588" cy="6908800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11"/>
          <p:cNvSpPr txBox="1"/>
          <p:nvPr/>
        </p:nvSpPr>
        <p:spPr>
          <a:xfrm>
            <a:off x="107504" y="2564904"/>
            <a:ext cx="8567738" cy="32316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Social and community value </a:t>
            </a:r>
            <a:r>
              <a:rPr lang="en-US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of </a:t>
            </a: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sports clubs</a:t>
            </a:r>
            <a:r>
              <a:rPr lang="en-US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; </a:t>
            </a:r>
            <a:endParaRPr sz="2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40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Improved relationships </a:t>
            </a:r>
            <a:r>
              <a:rPr lang="en-US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between governing bodies, clubs and supporters;</a:t>
            </a:r>
            <a:endParaRPr/>
          </a:p>
          <a:p>
            <a:pPr indent="0" lvl="0" marL="0" marR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40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Good governance </a:t>
            </a:r>
            <a:r>
              <a:rPr lang="en-US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and </a:t>
            </a:r>
            <a:r>
              <a:rPr lang="en-US" sz="2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greater transparency </a:t>
            </a:r>
            <a:r>
              <a:rPr lang="en-US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 sport;</a:t>
            </a:r>
            <a:endParaRPr/>
          </a:p>
          <a:p>
            <a:pPr indent="0" lvl="0" marL="0" marR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40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Democratic representation </a:t>
            </a:r>
            <a:r>
              <a:rPr lang="en-US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for </a:t>
            </a:r>
            <a:r>
              <a:rPr lang="en-US" sz="2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supporters</a:t>
            </a:r>
            <a:r>
              <a:rPr lang="en-US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at football clubs and governing bodies.</a:t>
            </a:r>
            <a:endParaRPr/>
          </a:p>
        </p:txBody>
      </p:sp>
      <p:sp>
        <p:nvSpPr>
          <p:cNvPr id="179" name="Google Shape;179;p11"/>
          <p:cNvSpPr/>
          <p:nvPr/>
        </p:nvSpPr>
        <p:spPr>
          <a:xfrm>
            <a:off x="900113" y="1690688"/>
            <a:ext cx="7559675" cy="387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p11"/>
          <p:cNvSpPr/>
          <p:nvPr/>
        </p:nvSpPr>
        <p:spPr>
          <a:xfrm>
            <a:off x="611188" y="1811338"/>
            <a:ext cx="5759450" cy="5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Google Shape;181;p11"/>
          <p:cNvSpPr/>
          <p:nvPr/>
        </p:nvSpPr>
        <p:spPr>
          <a:xfrm>
            <a:off x="106052" y="490359"/>
            <a:ext cx="4572000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We Promote</a:t>
            </a:r>
            <a:br>
              <a:rPr b="1" lang="en-US"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TD_ppt_inside.jpg                                             0001DCDC4x4                            C97B1864:" id="186" name="Google Shape;186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5588" cy="6908800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12"/>
          <p:cNvSpPr/>
          <p:nvPr/>
        </p:nvSpPr>
        <p:spPr>
          <a:xfrm>
            <a:off x="900113" y="1690688"/>
            <a:ext cx="7559675" cy="387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" name="Google Shape;188;p12"/>
          <p:cNvSpPr/>
          <p:nvPr/>
        </p:nvSpPr>
        <p:spPr>
          <a:xfrm>
            <a:off x="611188" y="1811338"/>
            <a:ext cx="5759450" cy="5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3336542360.jpg" id="189" name="Google Shape;189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7504" y="1724253"/>
            <a:ext cx="7272808" cy="5133747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12"/>
          <p:cNvSpPr txBox="1"/>
          <p:nvPr/>
        </p:nvSpPr>
        <p:spPr>
          <a:xfrm>
            <a:off x="107504" y="548680"/>
            <a:ext cx="7272808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Case Study: Portsmouth FC</a:t>
            </a:r>
            <a:endParaRPr b="1" sz="3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TD_ppt_inside.jpg                                             0001DCDC4x4                            C97B1864:" id="195" name="Google Shape;195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5588" cy="6908800"/>
          </a:xfrm>
          <a:prstGeom prst="rect">
            <a:avLst/>
          </a:prstGeom>
          <a:solidFill>
            <a:srgbClr val="FF0000"/>
          </a:solidFill>
          <a:ln>
            <a:noFill/>
          </a:ln>
        </p:spPr>
      </p:pic>
      <p:sp>
        <p:nvSpPr>
          <p:cNvPr id="196" name="Google Shape;196;p13"/>
          <p:cNvSpPr/>
          <p:nvPr/>
        </p:nvSpPr>
        <p:spPr>
          <a:xfrm>
            <a:off x="900113" y="1690688"/>
            <a:ext cx="7559675" cy="387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" name="Google Shape;197;p13"/>
          <p:cNvSpPr/>
          <p:nvPr/>
        </p:nvSpPr>
        <p:spPr>
          <a:xfrm>
            <a:off x="611188" y="1811338"/>
            <a:ext cx="5759450" cy="5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Google Shape;198;p13"/>
          <p:cNvSpPr txBox="1"/>
          <p:nvPr/>
        </p:nvSpPr>
        <p:spPr>
          <a:xfrm>
            <a:off x="107504" y="548680"/>
            <a:ext cx="7272808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Case Study: Swansea City</a:t>
            </a:r>
            <a:endParaRPr b="1" sz="3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vetch-field.jpg" id="199" name="Google Shape;199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7504" y="1823952"/>
            <a:ext cx="7560840" cy="50340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TD_ppt_inside.jpg                                             0001DCDC4x4                            C97B1864:" id="204" name="Google Shape;204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5588" cy="6908800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p14"/>
          <p:cNvSpPr/>
          <p:nvPr/>
        </p:nvSpPr>
        <p:spPr>
          <a:xfrm>
            <a:off x="900113" y="1690688"/>
            <a:ext cx="7559675" cy="387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" name="Google Shape;206;p14"/>
          <p:cNvSpPr/>
          <p:nvPr/>
        </p:nvSpPr>
        <p:spPr>
          <a:xfrm>
            <a:off x="611188" y="1811338"/>
            <a:ext cx="5759450" cy="5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" name="Google Shape;207;p14"/>
          <p:cNvSpPr txBox="1"/>
          <p:nvPr/>
        </p:nvSpPr>
        <p:spPr>
          <a:xfrm>
            <a:off x="107504" y="548680"/>
            <a:ext cx="6696744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Swansea City</a:t>
            </a:r>
            <a:endParaRPr b="1" sz="3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SwansCC.jpg" id="208" name="Google Shape;208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7504" y="2371449"/>
            <a:ext cx="8145076" cy="44865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5"/>
          <p:cNvSpPr/>
          <p:nvPr/>
        </p:nvSpPr>
        <p:spPr>
          <a:xfrm>
            <a:off x="900113" y="1690688"/>
            <a:ext cx="7559675" cy="387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" name="Google Shape;214;p15"/>
          <p:cNvSpPr txBox="1"/>
          <p:nvPr>
            <p:ph type="title"/>
          </p:nvPr>
        </p:nvSpPr>
        <p:spPr>
          <a:xfrm>
            <a:off x="0" y="4143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FF"/>
              </a:buClr>
              <a:buSzPts val="2000"/>
              <a:buFont typeface="Arial"/>
              <a:buNone/>
            </a:pPr>
            <a:br>
              <a:rPr b="1" lang="en-US" sz="2000">
                <a:solidFill>
                  <a:srgbClr val="3F3FFF"/>
                </a:solidFill>
                <a:latin typeface="Arial"/>
                <a:ea typeface="Arial"/>
                <a:cs typeface="Arial"/>
                <a:sym typeface="Arial"/>
              </a:rPr>
            </a:br>
            <a:endParaRPr b="1" sz="2000">
              <a:solidFill>
                <a:srgbClr val="3F3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LOGO NEW.jpg" id="215" name="Google Shape;215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9511" y="404664"/>
            <a:ext cx="8861461" cy="626413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D_logo_red_Europe_CMYK.jpg" id="216" name="Google Shape;216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15616" y="764704"/>
            <a:ext cx="1368151" cy="17112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TD_ppt_inside.jpg                                             0001DCDC4x4                            C97B1864:" id="221" name="Google Shape;221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5588" cy="6908800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16"/>
          <p:cNvSpPr/>
          <p:nvPr/>
        </p:nvSpPr>
        <p:spPr>
          <a:xfrm>
            <a:off x="900113" y="1690688"/>
            <a:ext cx="7559675" cy="387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" name="Google Shape;223;p16"/>
          <p:cNvSpPr/>
          <p:nvPr/>
        </p:nvSpPr>
        <p:spPr>
          <a:xfrm>
            <a:off x="611188" y="1811338"/>
            <a:ext cx="5759450" cy="5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" name="Google Shape;224;p16"/>
          <p:cNvSpPr txBox="1"/>
          <p:nvPr/>
        </p:nvSpPr>
        <p:spPr>
          <a:xfrm>
            <a:off x="0" y="476672"/>
            <a:ext cx="6048672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Objectives</a:t>
            </a:r>
            <a:endParaRPr b="1" sz="3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" name="Google Shape;225;p16"/>
          <p:cNvSpPr txBox="1"/>
          <p:nvPr/>
        </p:nvSpPr>
        <p:spPr>
          <a:xfrm>
            <a:off x="107504" y="2204864"/>
            <a:ext cx="8043863" cy="36274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t/>
            </a:r>
            <a:endParaRPr i="1"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Strengthen the </a:t>
            </a:r>
            <a:r>
              <a:rPr lang="en-US" sz="2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European</a:t>
            </a: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supporter ownership </a:t>
            </a: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network;</a:t>
            </a:r>
            <a:endParaRPr/>
          </a:p>
          <a:p>
            <a:pPr indent="0" lvl="0" marL="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t/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Promote </a:t>
            </a:r>
            <a:r>
              <a:rPr lang="en-US" sz="2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good governance </a:t>
            </a: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amongst supporters’ trusts/groups, clubs, and other stakeholders; </a:t>
            </a:r>
            <a:endParaRPr/>
          </a:p>
          <a:p>
            <a:pPr indent="0" lvl="0" marL="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t/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Promote </a:t>
            </a:r>
            <a:r>
              <a:rPr lang="en-US" sz="2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democratic ownership structures </a:t>
            </a: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football;</a:t>
            </a:r>
            <a:endParaRPr/>
          </a:p>
          <a:p>
            <a:pPr indent="0" lvl="0" marL="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t/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Promote football's social value through </a:t>
            </a:r>
            <a:r>
              <a:rPr lang="en-US" sz="2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supporter involvement</a:t>
            </a: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; </a:t>
            </a:r>
            <a:endParaRPr/>
          </a:p>
          <a:p>
            <a:pPr indent="0" lvl="0" marL="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t/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Develop a long-term vision for spreading good governance principles </a:t>
            </a:r>
            <a:r>
              <a:rPr lang="en-US" sz="2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from clubs to governing bodies </a:t>
            </a: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and other sports.</a:t>
            </a:r>
            <a:endParaRPr/>
          </a:p>
          <a:p>
            <a:pPr indent="0" lvl="0" marL="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t/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Develop/improve relationships </a:t>
            </a: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between supporters’ groups and governing bodies.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TD_ppt_inside.jpg                                             0001DCDC4x4                            C97B1864:" id="230" name="Google Shape;230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5588" cy="6908800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p17"/>
          <p:cNvSpPr/>
          <p:nvPr/>
        </p:nvSpPr>
        <p:spPr>
          <a:xfrm>
            <a:off x="900113" y="1690688"/>
            <a:ext cx="7559675" cy="387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" name="Google Shape;232;p17"/>
          <p:cNvSpPr/>
          <p:nvPr/>
        </p:nvSpPr>
        <p:spPr>
          <a:xfrm>
            <a:off x="611188" y="1811338"/>
            <a:ext cx="5759450" cy="5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" name="Google Shape;233;p17"/>
          <p:cNvSpPr txBox="1"/>
          <p:nvPr/>
        </p:nvSpPr>
        <p:spPr>
          <a:xfrm>
            <a:off x="179512" y="2420888"/>
            <a:ext cx="8640960" cy="36274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Needs analysis and national surveys</a:t>
            </a:r>
            <a:endParaRPr/>
          </a:p>
          <a:p>
            <a:pPr indent="0" lvl="0" marL="0" marR="0" rtl="0" algn="l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To inform the project of needs of supporters‟ trusts/groups in relation to the       </a:t>
            </a:r>
            <a:endParaRPr/>
          </a:p>
          <a:p>
            <a:pPr indent="0" lvl="0" marL="0" marR="0" rtl="0" algn="l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</a:t>
            </a:r>
            <a:r>
              <a:rPr lang="en-US" sz="1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governance of their clubs and national associations </a:t>
            </a: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 b="1"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Establishment of national supporters’ organisations</a:t>
            </a:r>
            <a:endParaRPr b="1"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1" marL="400050" marR="0" rtl="0" algn="l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New: </a:t>
            </a:r>
            <a:r>
              <a:rPr b="0" i="0" lang="en-US" sz="1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Italy</a:t>
            </a: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and </a:t>
            </a:r>
            <a:r>
              <a:rPr b="0" i="0" lang="en-US" sz="1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Ireland</a:t>
            </a: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; 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1" marL="400050" marR="0" rtl="0" algn="l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Enabling and empowering: </a:t>
            </a:r>
            <a:r>
              <a:rPr b="0" i="0" lang="en-US" sz="1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Sweden, Spain, Germany, France</a:t>
            </a: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; </a:t>
            </a:r>
            <a:endParaRPr/>
          </a:p>
          <a:p>
            <a:pPr indent="0" lvl="0" marL="0" marR="0" rtl="0" algn="l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Workshops in seven countries </a:t>
            </a:r>
            <a:endParaRPr/>
          </a:p>
          <a:p>
            <a:pPr indent="0" lvl="1" marL="400050" marR="0" rtl="0" algn="l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Ireland, Spain, Portugal, Italy, Sweden, Belgium and France</a:t>
            </a:r>
            <a:endParaRPr/>
          </a:p>
          <a:p>
            <a:pPr indent="0" lvl="1" marL="400050" marR="0" rtl="0" algn="l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ALL stakeholders involved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Eight handbooks  </a:t>
            </a:r>
            <a:endParaRPr/>
          </a:p>
          <a:p>
            <a:pPr indent="0" lvl="1" marL="400050" marR="0" rtl="0" algn="l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About how to improve the governance of football in partners’ countries </a:t>
            </a:r>
            <a:endParaRPr/>
          </a:p>
          <a:p>
            <a:pPr indent="0" lvl="1" marL="400050" marR="0" rtl="0" algn="l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Guidance and recommendations for </a:t>
            </a:r>
            <a:r>
              <a:rPr b="0" i="0" lang="en-US" sz="1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supporters</a:t>
            </a: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b="0" i="0" lang="en-US" sz="1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institutions</a:t>
            </a: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and </a:t>
            </a:r>
            <a:r>
              <a:rPr b="0" i="0" lang="en-US" sz="1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governing bodies</a:t>
            </a: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" name="Google Shape;234;p17"/>
          <p:cNvSpPr txBox="1"/>
          <p:nvPr>
            <p:ph type="title"/>
          </p:nvPr>
        </p:nvSpPr>
        <p:spPr>
          <a:xfrm>
            <a:off x="0" y="448975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FF"/>
              </a:buClr>
              <a:buSzPct val="100000"/>
              <a:buFont typeface="Arial"/>
              <a:buNone/>
            </a:pPr>
            <a:br>
              <a:rPr b="1" lang="en-US" sz="3600">
                <a:solidFill>
                  <a:srgbClr val="3F3FF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lang="en-US" sz="3600">
                <a:latin typeface="Arial"/>
                <a:ea typeface="Arial"/>
                <a:cs typeface="Arial"/>
                <a:sym typeface="Arial"/>
              </a:rPr>
              <a:t>Outputs</a:t>
            </a:r>
            <a:br>
              <a:rPr b="1" lang="en-US" sz="3600">
                <a:latin typeface="Arial"/>
                <a:ea typeface="Arial"/>
                <a:cs typeface="Arial"/>
                <a:sym typeface="Arial"/>
              </a:rPr>
            </a:br>
            <a:br>
              <a:rPr b="1" lang="en-US" sz="3600">
                <a:solidFill>
                  <a:srgbClr val="3F3FFF"/>
                </a:solidFill>
                <a:latin typeface="Arial"/>
                <a:ea typeface="Arial"/>
                <a:cs typeface="Arial"/>
                <a:sym typeface="Arial"/>
              </a:rPr>
            </a:br>
            <a:endParaRPr b="1" sz="3600">
              <a:solidFill>
                <a:srgbClr val="3F3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TD_ppt_inside.jpg                                             0001DCDC4x4                            C97B1864:" id="239" name="Google Shape;239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5588" cy="6908800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Google Shape;240;p18"/>
          <p:cNvSpPr/>
          <p:nvPr/>
        </p:nvSpPr>
        <p:spPr>
          <a:xfrm>
            <a:off x="900113" y="1690688"/>
            <a:ext cx="7559675" cy="387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" name="Google Shape;241;p18"/>
          <p:cNvSpPr/>
          <p:nvPr/>
        </p:nvSpPr>
        <p:spPr>
          <a:xfrm>
            <a:off x="611188" y="1811338"/>
            <a:ext cx="5759450" cy="5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2" name="Google Shape;242;p18"/>
          <p:cNvSpPr txBox="1"/>
          <p:nvPr>
            <p:ph type="title"/>
          </p:nvPr>
        </p:nvSpPr>
        <p:spPr>
          <a:xfrm>
            <a:off x="0" y="448975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1" lang="en-US" sz="3600">
                <a:latin typeface="Arial"/>
                <a:ea typeface="Arial"/>
                <a:cs typeface="Arial"/>
                <a:sym typeface="Arial"/>
              </a:rPr>
              <a:t>Partner handbooks</a:t>
            </a:r>
            <a:br>
              <a:rPr b="1" lang="en-US" sz="3600">
                <a:latin typeface="Arial"/>
                <a:ea typeface="Arial"/>
                <a:cs typeface="Arial"/>
                <a:sym typeface="Arial"/>
              </a:rPr>
            </a:br>
            <a:endParaRPr b="1" sz="3600">
              <a:solidFill>
                <a:srgbClr val="3F3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Covers.png" id="243" name="Google Shape;243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79513" y="1608056"/>
            <a:ext cx="7560840" cy="52499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TD_ppt_inside.jpg                                             0001DCDC4x4                            C97B1864:" id="248" name="Google Shape;248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5588" cy="6908800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Google Shape;249;p19"/>
          <p:cNvSpPr/>
          <p:nvPr/>
        </p:nvSpPr>
        <p:spPr>
          <a:xfrm>
            <a:off x="900113" y="1690688"/>
            <a:ext cx="7559675" cy="387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" name="Google Shape;250;p19"/>
          <p:cNvSpPr/>
          <p:nvPr/>
        </p:nvSpPr>
        <p:spPr>
          <a:xfrm>
            <a:off x="611188" y="1811338"/>
            <a:ext cx="5759450" cy="5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1" name="Google Shape;251;p19"/>
          <p:cNvSpPr txBox="1"/>
          <p:nvPr>
            <p:ph type="title"/>
          </p:nvPr>
        </p:nvSpPr>
        <p:spPr>
          <a:xfrm>
            <a:off x="0" y="448975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FF"/>
              </a:buClr>
              <a:buSzPct val="100000"/>
              <a:buFont typeface="Arial"/>
              <a:buNone/>
            </a:pPr>
            <a:br>
              <a:rPr b="1" lang="en-US" sz="3600">
                <a:solidFill>
                  <a:srgbClr val="3F3FF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lang="en-US" sz="3600">
                <a:latin typeface="Arial"/>
                <a:ea typeface="Arial"/>
                <a:cs typeface="Arial"/>
                <a:sym typeface="Arial"/>
              </a:rPr>
              <a:t>Supporters in Campo</a:t>
            </a:r>
            <a:br>
              <a:rPr b="1" lang="en-US" sz="3600">
                <a:latin typeface="Arial"/>
                <a:ea typeface="Arial"/>
                <a:cs typeface="Arial"/>
                <a:sym typeface="Arial"/>
              </a:rPr>
            </a:br>
            <a:br>
              <a:rPr b="1" lang="en-US" sz="3600">
                <a:solidFill>
                  <a:srgbClr val="3F3FFF"/>
                </a:solidFill>
                <a:latin typeface="Arial"/>
                <a:ea typeface="Arial"/>
                <a:cs typeface="Arial"/>
                <a:sym typeface="Arial"/>
              </a:rPr>
            </a:br>
            <a:endParaRPr b="1" sz="3600">
              <a:solidFill>
                <a:srgbClr val="3F3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Logo_SinC.jpeg" id="252" name="Google Shape;252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79512" y="2356849"/>
            <a:ext cx="4471020" cy="4501151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Google Shape;253;p19"/>
          <p:cNvSpPr txBox="1"/>
          <p:nvPr/>
        </p:nvSpPr>
        <p:spPr>
          <a:xfrm>
            <a:off x="4932040" y="2492896"/>
            <a:ext cx="4032448" cy="44012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National </a:t>
            </a:r>
            <a:r>
              <a:rPr lang="en-US" sz="2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network</a:t>
            </a: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for democratic Italian supporters’ groups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Launched with </a:t>
            </a:r>
            <a:r>
              <a:rPr lang="en-US" sz="2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11 founding members </a:t>
            </a: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June 2013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Promotes: supporter participation in </a:t>
            </a:r>
            <a:r>
              <a:rPr lang="en-US" sz="2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decision making and governance structures</a:t>
            </a: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; better relationships between all stakeholders</a:t>
            </a:r>
            <a:endParaRPr/>
          </a:p>
          <a:p>
            <a:pPr indent="-215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www.supporters-in-campo.org</a:t>
            </a: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B050"/>
        </a:solidFill>
      </p:bgPr>
    </p:bg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"/>
          <p:cNvSpPr txBox="1"/>
          <p:nvPr>
            <p:ph type="title"/>
          </p:nvPr>
        </p:nvSpPr>
        <p:spPr>
          <a:xfrm>
            <a:off x="1589370" y="1628800"/>
            <a:ext cx="5925344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Waarom dit initiatief?</a:t>
            </a:r>
            <a:endParaRPr/>
          </a:p>
        </p:txBody>
      </p:sp>
      <p:sp>
        <p:nvSpPr>
          <p:cNvPr id="98" name="Google Shape;98;p2"/>
          <p:cNvSpPr txBox="1"/>
          <p:nvPr>
            <p:ph idx="1" type="body"/>
          </p:nvPr>
        </p:nvSpPr>
        <p:spPr>
          <a:xfrm>
            <a:off x="437242" y="2852936"/>
            <a:ext cx="8229600" cy="37444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47500" lnSpcReduction="20000"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  <a:p>
            <a:pPr indent="-342900" lvl="0" marL="342900" rtl="0" algn="just">
              <a:spcBef>
                <a:spcPts val="570"/>
              </a:spcBef>
              <a:spcAft>
                <a:spcPts val="0"/>
              </a:spcAft>
              <a:buClr>
                <a:schemeClr val="lt1"/>
              </a:buClr>
              <a:buSzPct val="100000"/>
              <a:buChar char="•"/>
            </a:pPr>
            <a:r>
              <a:rPr lang="en-US" sz="6000">
                <a:solidFill>
                  <a:schemeClr val="lt1"/>
                </a:solidFill>
              </a:rPr>
              <a:t>Wat is ons doel: Club bewaken voor de toekomst</a:t>
            </a:r>
            <a:endParaRPr/>
          </a:p>
          <a:p>
            <a:pPr indent="0" lvl="0" marL="0" rtl="0" algn="just">
              <a:spcBef>
                <a:spcPts val="361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sz="3800">
              <a:solidFill>
                <a:schemeClr val="lt1"/>
              </a:solidFill>
            </a:endParaRPr>
          </a:p>
          <a:p>
            <a:pPr indent="-255460" lvl="0" marL="342900" rtl="0" algn="just">
              <a:spcBef>
                <a:spcPts val="275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sz="2900">
              <a:solidFill>
                <a:schemeClr val="lt1"/>
              </a:solidFill>
            </a:endParaRPr>
          </a:p>
          <a:p>
            <a:pPr indent="0" lvl="0" marL="0" rtl="0" algn="just">
              <a:spcBef>
                <a:spcPts val="361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r>
              <a:rPr lang="en-US" sz="2900">
                <a:solidFill>
                  <a:schemeClr val="lt1"/>
                </a:solidFill>
              </a:rPr>
              <a:t> </a:t>
            </a:r>
            <a:r>
              <a:rPr lang="en-US" sz="3800">
                <a:solidFill>
                  <a:schemeClr val="lt1"/>
                </a:solidFill>
              </a:rPr>
              <a:t>Professionele supporters organisatie neerzetten</a:t>
            </a:r>
            <a:endParaRPr sz="3800">
              <a:solidFill>
                <a:schemeClr val="lt1"/>
              </a:solidFill>
            </a:endParaRPr>
          </a:p>
          <a:p>
            <a:pPr indent="0" lvl="0" marL="0" rtl="0" algn="just">
              <a:spcBef>
                <a:spcPts val="275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sz="2900">
              <a:solidFill>
                <a:schemeClr val="lt1"/>
              </a:solidFill>
            </a:endParaRPr>
          </a:p>
          <a:p>
            <a:pPr indent="-342931" lvl="2" marL="1200150" rtl="0" algn="l">
              <a:spcBef>
                <a:spcPts val="275"/>
              </a:spcBef>
              <a:spcAft>
                <a:spcPts val="0"/>
              </a:spcAft>
              <a:buClr>
                <a:schemeClr val="lt1"/>
              </a:buClr>
              <a:buSzPct val="100000"/>
              <a:buChar char="•"/>
            </a:pPr>
            <a:r>
              <a:rPr lang="en-US" sz="2900">
                <a:solidFill>
                  <a:schemeClr val="lt1"/>
                </a:solidFill>
              </a:rPr>
              <a:t>Ondanks de verschillen slaan de supporters de handen in één</a:t>
            </a:r>
            <a:endParaRPr/>
          </a:p>
          <a:p>
            <a:pPr indent="-198310" lvl="0" marL="285750" rtl="0" algn="l">
              <a:spcBef>
                <a:spcPts val="275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sz="2900">
              <a:solidFill>
                <a:schemeClr val="lt1"/>
              </a:solidFill>
            </a:endParaRPr>
          </a:p>
          <a:p>
            <a:pPr indent="-342931" lvl="2" marL="1200150" rtl="0" algn="l">
              <a:spcBef>
                <a:spcPts val="275"/>
              </a:spcBef>
              <a:spcAft>
                <a:spcPts val="0"/>
              </a:spcAft>
              <a:buClr>
                <a:schemeClr val="lt1"/>
              </a:buClr>
              <a:buSzPct val="100000"/>
              <a:buChar char="•"/>
            </a:pPr>
            <a:r>
              <a:rPr lang="en-US" sz="2900">
                <a:solidFill>
                  <a:schemeClr val="lt1"/>
                </a:solidFill>
              </a:rPr>
              <a:t>Ook de individuele supporters een stem geven</a:t>
            </a:r>
            <a:endParaRPr/>
          </a:p>
          <a:p>
            <a:pPr indent="-198310" lvl="0" marL="285750" rtl="0" algn="l">
              <a:spcBef>
                <a:spcPts val="275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sz="2900">
              <a:solidFill>
                <a:schemeClr val="lt1"/>
              </a:solidFill>
            </a:endParaRPr>
          </a:p>
          <a:p>
            <a:pPr indent="-342931" lvl="2" marL="1200150" rtl="0" algn="l">
              <a:spcBef>
                <a:spcPts val="275"/>
              </a:spcBef>
              <a:spcAft>
                <a:spcPts val="0"/>
              </a:spcAft>
              <a:buClr>
                <a:schemeClr val="lt1"/>
              </a:buClr>
              <a:buSzPct val="100000"/>
              <a:buChar char="•"/>
            </a:pPr>
            <a:r>
              <a:rPr lang="en-US" sz="2900">
                <a:solidFill>
                  <a:schemeClr val="lt1"/>
                </a:solidFill>
              </a:rPr>
              <a:t>Zichtbaar, actief en betrokken</a:t>
            </a:r>
            <a:endParaRPr/>
          </a:p>
          <a:p>
            <a:pPr indent="-255460" lvl="0" marL="342900" rtl="0" algn="l">
              <a:spcBef>
                <a:spcPts val="275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sz="2900">
              <a:solidFill>
                <a:schemeClr val="lt1"/>
              </a:solidFill>
            </a:endParaRPr>
          </a:p>
          <a:p>
            <a:pPr indent="-342931" lvl="2" marL="1200150" rtl="0" algn="l">
              <a:spcBef>
                <a:spcPts val="275"/>
              </a:spcBef>
              <a:spcAft>
                <a:spcPts val="0"/>
              </a:spcAft>
              <a:buClr>
                <a:schemeClr val="lt1"/>
              </a:buClr>
              <a:buSzPct val="100000"/>
              <a:buChar char="•"/>
            </a:pPr>
            <a:r>
              <a:rPr lang="en-US" sz="2900">
                <a:solidFill>
                  <a:schemeClr val="lt1"/>
                </a:solidFill>
              </a:rPr>
              <a:t>Veel kennis, ervaring en contacten die nodig zijn, zit bij de supporters</a:t>
            </a:r>
            <a:endParaRPr/>
          </a:p>
          <a:p>
            <a:pPr indent="-255460" lvl="0" marL="342900" rtl="0" algn="just">
              <a:spcBef>
                <a:spcPts val="275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sz="2900">
              <a:solidFill>
                <a:schemeClr val="lt1"/>
              </a:solidFill>
            </a:endParaRPr>
          </a:p>
          <a:p>
            <a:pPr indent="0" lvl="0" marL="0" rtl="0" algn="just">
              <a:spcBef>
                <a:spcPts val="275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r>
              <a:rPr lang="en-US" sz="2900">
                <a:solidFill>
                  <a:schemeClr val="lt1"/>
                </a:solidFill>
              </a:rPr>
              <a:t>Gevolg: Duurzame goede relatie tussen club en supporters</a:t>
            </a:r>
            <a:endParaRPr/>
          </a:p>
          <a:p>
            <a:pPr indent="0" lvl="0" marL="0" rtl="0" algn="l">
              <a:spcBef>
                <a:spcPts val="304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</p:txBody>
      </p:sp>
      <p:pic>
        <p:nvPicPr>
          <p:cNvPr id="99" name="Google Shape;99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9958" y="0"/>
            <a:ext cx="9144000" cy="17728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51520" y="116633"/>
            <a:ext cx="2484277" cy="16561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TD_ppt_inside.jpg                                             0001DCDC4x4                            C97B1864:" id="258" name="Google Shape;258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5588" cy="6908800"/>
          </a:xfrm>
          <a:prstGeom prst="rect">
            <a:avLst/>
          </a:prstGeom>
          <a:noFill/>
          <a:ln>
            <a:noFill/>
          </a:ln>
        </p:spPr>
      </p:pic>
      <p:sp>
        <p:nvSpPr>
          <p:cNvPr id="259" name="Google Shape;259;p20"/>
          <p:cNvSpPr/>
          <p:nvPr/>
        </p:nvSpPr>
        <p:spPr>
          <a:xfrm>
            <a:off x="900113" y="1690688"/>
            <a:ext cx="7559675" cy="387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" name="Google Shape;260;p20"/>
          <p:cNvSpPr/>
          <p:nvPr/>
        </p:nvSpPr>
        <p:spPr>
          <a:xfrm>
            <a:off x="611188" y="1811338"/>
            <a:ext cx="5759450" cy="5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1" name="Google Shape;261;p20"/>
          <p:cNvSpPr txBox="1"/>
          <p:nvPr>
            <p:ph type="title"/>
          </p:nvPr>
        </p:nvSpPr>
        <p:spPr>
          <a:xfrm>
            <a:off x="0" y="332656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FF"/>
              </a:buClr>
              <a:buSzPct val="100000"/>
              <a:buFont typeface="Arial"/>
              <a:buNone/>
            </a:pPr>
            <a:br>
              <a:rPr b="1" lang="en-US" sz="3600">
                <a:solidFill>
                  <a:srgbClr val="3F3FF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lang="en-US" sz="3600">
                <a:latin typeface="Arial"/>
                <a:ea typeface="Arial"/>
                <a:cs typeface="Arial"/>
                <a:sym typeface="Arial"/>
              </a:rPr>
              <a:t>Heart of the Game network, ROI</a:t>
            </a:r>
            <a:br>
              <a:rPr b="1" lang="en-US" sz="3600">
                <a:latin typeface="Arial"/>
                <a:ea typeface="Arial"/>
                <a:cs typeface="Arial"/>
                <a:sym typeface="Arial"/>
              </a:rPr>
            </a:br>
            <a:br>
              <a:rPr b="1" lang="en-US" sz="3600">
                <a:solidFill>
                  <a:srgbClr val="3F3FFF"/>
                </a:solidFill>
                <a:latin typeface="Arial"/>
                <a:ea typeface="Arial"/>
                <a:cs typeface="Arial"/>
                <a:sym typeface="Arial"/>
              </a:rPr>
            </a:br>
            <a:endParaRPr b="1" sz="3600">
              <a:solidFill>
                <a:srgbClr val="3F3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HOTG-367x520.jpeg" id="262" name="Google Shape;262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7504" y="1505372"/>
            <a:ext cx="3753439" cy="5318224"/>
          </a:xfrm>
          <a:prstGeom prst="rect">
            <a:avLst/>
          </a:prstGeom>
          <a:noFill/>
          <a:ln>
            <a:noFill/>
          </a:ln>
        </p:spPr>
      </p:pic>
      <p:sp>
        <p:nvSpPr>
          <p:cNvPr id="263" name="Google Shape;263;p20"/>
          <p:cNvSpPr txBox="1"/>
          <p:nvPr/>
        </p:nvSpPr>
        <p:spPr>
          <a:xfrm>
            <a:off x="4067944" y="2564904"/>
            <a:ext cx="4968552" cy="37856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Network for </a:t>
            </a:r>
            <a:r>
              <a:rPr lang="en-US" sz="2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Irish supporters’ trusts and supporter owned clubs</a:t>
            </a: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to ideas and work on collective issues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Aimed at building </a:t>
            </a:r>
            <a:r>
              <a:rPr lang="en-US" sz="2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greater co-operation </a:t>
            </a: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between fans who have a </a:t>
            </a:r>
            <a:r>
              <a:rPr lang="en-US" sz="2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common interest </a:t>
            </a: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protecting and improving Irish football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Developed following launch of the toolkit by </a:t>
            </a:r>
            <a:r>
              <a:rPr lang="en-US" sz="2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Minister for Sport Michael Ring </a:t>
            </a: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at the Dáil Éireann, June 2013</a:t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TD_ppt_inside.jpg                                             0001DCDC4x4                            C97B1864:" id="268" name="Google Shape;268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5588" cy="6908800"/>
          </a:xfrm>
          <a:prstGeom prst="rect">
            <a:avLst/>
          </a:prstGeom>
          <a:noFill/>
          <a:ln>
            <a:noFill/>
          </a:ln>
        </p:spPr>
      </p:pic>
      <p:sp>
        <p:nvSpPr>
          <p:cNvPr id="269" name="Google Shape;269;p21"/>
          <p:cNvSpPr/>
          <p:nvPr/>
        </p:nvSpPr>
        <p:spPr>
          <a:xfrm>
            <a:off x="900113" y="1690688"/>
            <a:ext cx="7559675" cy="387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" name="Google Shape;270;p21"/>
          <p:cNvSpPr/>
          <p:nvPr/>
        </p:nvSpPr>
        <p:spPr>
          <a:xfrm>
            <a:off x="611188" y="1811338"/>
            <a:ext cx="5759450" cy="5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1" name="Google Shape;271;p21"/>
          <p:cNvSpPr txBox="1"/>
          <p:nvPr>
            <p:ph type="title"/>
          </p:nvPr>
        </p:nvSpPr>
        <p:spPr>
          <a:xfrm>
            <a:off x="0" y="26064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FF"/>
              </a:buClr>
              <a:buSzPct val="100000"/>
              <a:buFont typeface="Arial"/>
              <a:buNone/>
            </a:pPr>
            <a:br>
              <a:rPr b="1" lang="en-US" sz="3600">
                <a:solidFill>
                  <a:srgbClr val="3F3FF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lang="en-US" sz="3600">
                <a:latin typeface="Arial"/>
                <a:ea typeface="Arial"/>
                <a:cs typeface="Arial"/>
                <a:sym typeface="Arial"/>
              </a:rPr>
              <a:t>Swedish 50+1 rule preserved</a:t>
            </a:r>
            <a:br>
              <a:rPr b="1" lang="en-US" sz="3600">
                <a:latin typeface="Arial"/>
                <a:ea typeface="Arial"/>
                <a:cs typeface="Arial"/>
                <a:sym typeface="Arial"/>
              </a:rPr>
            </a:br>
            <a:br>
              <a:rPr b="1" lang="en-US" sz="3600">
                <a:solidFill>
                  <a:srgbClr val="3F3FFF"/>
                </a:solidFill>
                <a:latin typeface="Arial"/>
                <a:ea typeface="Arial"/>
                <a:cs typeface="Arial"/>
                <a:sym typeface="Arial"/>
              </a:rPr>
            </a:br>
            <a:endParaRPr b="1" sz="3600">
              <a:solidFill>
                <a:srgbClr val="3F3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Bevara.png" id="272" name="Google Shape;272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51520" y="2429868"/>
            <a:ext cx="4392488" cy="4392488"/>
          </a:xfrm>
          <a:prstGeom prst="rect">
            <a:avLst/>
          </a:prstGeom>
          <a:noFill/>
          <a:ln>
            <a:noFill/>
          </a:ln>
        </p:spPr>
      </p:pic>
      <p:sp>
        <p:nvSpPr>
          <p:cNvPr id="273" name="Google Shape;273;p21"/>
          <p:cNvSpPr txBox="1"/>
          <p:nvPr/>
        </p:nvSpPr>
        <p:spPr>
          <a:xfrm>
            <a:off x="4860032" y="2420888"/>
            <a:ext cx="4176464" cy="40934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Campaign to preserve the ‘50+1’ rule coordinated by SD Europe partner </a:t>
            </a:r>
            <a:r>
              <a:rPr lang="en-US" sz="2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Svenska Fotbollssupporterunionen</a:t>
            </a:r>
            <a:endParaRPr sz="20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Members of </a:t>
            </a:r>
            <a:r>
              <a:rPr lang="en-US" sz="2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eight clubs </a:t>
            </a: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put forward motions at their </a:t>
            </a:r>
            <a:r>
              <a:rPr lang="en-US" sz="2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AGMs requiring clubs to lobby in favour </a:t>
            </a: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of the rule being retained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May 2013 vote at the country’s Sports Confederation </a:t>
            </a:r>
            <a:r>
              <a:rPr lang="en-US" sz="2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decisively in favour of preserving the rule </a:t>
            </a:r>
            <a:endParaRPr sz="20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TD_ppt_inside.jpg                                             0001DCDC4x4                            C97B1864:" id="279" name="Google Shape;279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5588" cy="6908800"/>
          </a:xfrm>
          <a:prstGeom prst="rect">
            <a:avLst/>
          </a:prstGeom>
          <a:noFill/>
          <a:ln>
            <a:noFill/>
          </a:ln>
        </p:spPr>
      </p:pic>
      <p:sp>
        <p:nvSpPr>
          <p:cNvPr id="280" name="Google Shape;280;p22"/>
          <p:cNvSpPr txBox="1"/>
          <p:nvPr/>
        </p:nvSpPr>
        <p:spPr>
          <a:xfrm>
            <a:off x="468313" y="1700213"/>
            <a:ext cx="7056437" cy="7318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7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rgbClr val="5858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1" name="Google Shape;281;p22"/>
          <p:cNvSpPr txBox="1"/>
          <p:nvPr>
            <p:ph type="title"/>
          </p:nvPr>
        </p:nvSpPr>
        <p:spPr>
          <a:xfrm>
            <a:off x="0" y="333375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FF"/>
              </a:buClr>
              <a:buSzPts val="3200"/>
              <a:buFont typeface="Arial"/>
              <a:buNone/>
            </a:pPr>
            <a:br>
              <a:rPr b="1" lang="en-US" sz="3200">
                <a:solidFill>
                  <a:srgbClr val="3F3FFF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b="1" lang="en-US" sz="2000">
                <a:solidFill>
                  <a:srgbClr val="3F3FF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lang="en-US" sz="2000">
                <a:solidFill>
                  <a:srgbClr val="3F3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br>
              <a:rPr b="1" lang="en-US" sz="1200">
                <a:solidFill>
                  <a:srgbClr val="3F3FFF"/>
                </a:solidFill>
                <a:latin typeface="Arial"/>
                <a:ea typeface="Arial"/>
                <a:cs typeface="Arial"/>
                <a:sym typeface="Arial"/>
              </a:rPr>
            </a:br>
            <a:endParaRPr b="1" sz="1200">
              <a:solidFill>
                <a:srgbClr val="3F3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2" name="Google Shape;282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238147" y="2780928"/>
            <a:ext cx="3622989" cy="7920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83" name="Google Shape;283;p2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238147" y="3717032"/>
            <a:ext cx="3622989" cy="746296"/>
          </a:xfrm>
          <a:prstGeom prst="rect">
            <a:avLst/>
          </a:prstGeom>
          <a:noFill/>
          <a:ln>
            <a:noFill/>
          </a:ln>
        </p:spPr>
      </p:pic>
      <p:pic>
        <p:nvPicPr>
          <p:cNvPr id="284" name="Google Shape;284;p2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238147" y="5445224"/>
            <a:ext cx="3653059" cy="5486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85" name="Google Shape;285;p2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220072" y="1916832"/>
            <a:ext cx="3641064" cy="720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6" name="Google Shape;286;p22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238147" y="4581128"/>
            <a:ext cx="3653059" cy="720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7" name="Google Shape;287;p22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5238148" y="6093296"/>
            <a:ext cx="3654334" cy="616982"/>
          </a:xfrm>
          <a:prstGeom prst="rect">
            <a:avLst/>
          </a:prstGeom>
          <a:noFill/>
          <a:ln>
            <a:noFill/>
          </a:ln>
        </p:spPr>
      </p:pic>
      <p:sp>
        <p:nvSpPr>
          <p:cNvPr id="288" name="Google Shape;288;p22"/>
          <p:cNvSpPr txBox="1"/>
          <p:nvPr/>
        </p:nvSpPr>
        <p:spPr>
          <a:xfrm>
            <a:off x="107504" y="476672"/>
            <a:ext cx="6624141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Benefits of Fan Involvement</a:t>
            </a:r>
            <a:endParaRPr b="1" sz="3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SDE_Position_Paper_2012.1.pdf" id="289" name="Google Shape;289;p22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179512" y="1268760"/>
            <a:ext cx="4248472" cy="58121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TD_ppt_inside.jpg                                             0001DCDC4x4                            C97B1864:" id="295" name="Google Shape;295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5588" cy="6908800"/>
          </a:xfrm>
          <a:prstGeom prst="rect">
            <a:avLst/>
          </a:prstGeom>
          <a:noFill/>
          <a:ln>
            <a:noFill/>
          </a:ln>
        </p:spPr>
      </p:pic>
      <p:sp>
        <p:nvSpPr>
          <p:cNvPr id="296" name="Google Shape;296;p23"/>
          <p:cNvSpPr txBox="1"/>
          <p:nvPr/>
        </p:nvSpPr>
        <p:spPr>
          <a:xfrm>
            <a:off x="468313" y="1700213"/>
            <a:ext cx="7056437" cy="7318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7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rgbClr val="5858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7" name="Google Shape;297;p23"/>
          <p:cNvSpPr txBox="1"/>
          <p:nvPr>
            <p:ph type="title"/>
          </p:nvPr>
        </p:nvSpPr>
        <p:spPr>
          <a:xfrm>
            <a:off x="0" y="333375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FF"/>
              </a:buClr>
              <a:buSzPts val="3200"/>
              <a:buFont typeface="Arial"/>
              <a:buNone/>
            </a:pPr>
            <a:br>
              <a:rPr b="1" lang="en-US" sz="3200">
                <a:solidFill>
                  <a:srgbClr val="3F3FFF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b="1" lang="en-US" sz="2000">
                <a:solidFill>
                  <a:srgbClr val="3F3FF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lang="en-US" sz="2000">
                <a:solidFill>
                  <a:srgbClr val="3F3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br>
              <a:rPr b="1" lang="en-US" sz="1200">
                <a:solidFill>
                  <a:srgbClr val="3F3FFF"/>
                </a:solidFill>
                <a:latin typeface="Arial"/>
                <a:ea typeface="Arial"/>
                <a:cs typeface="Arial"/>
                <a:sym typeface="Arial"/>
              </a:rPr>
            </a:br>
            <a:endParaRPr b="1" sz="1200">
              <a:solidFill>
                <a:srgbClr val="3F3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" name="Google Shape;298;p23"/>
          <p:cNvSpPr txBox="1"/>
          <p:nvPr/>
        </p:nvSpPr>
        <p:spPr>
          <a:xfrm>
            <a:off x="107504" y="476672"/>
            <a:ext cx="6624141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Benefits of Fan Involvement</a:t>
            </a:r>
            <a:endParaRPr b="1" sz="3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Business-Advantages-of-Supporter-Community-Ownership-in-Football-Briefing-4.1.pdf" id="299" name="Google Shape;299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7504" y="1473834"/>
            <a:ext cx="3816424" cy="5384166"/>
          </a:xfrm>
          <a:prstGeom prst="rect">
            <a:avLst/>
          </a:prstGeom>
          <a:noFill/>
          <a:ln>
            <a:noFill/>
          </a:ln>
        </p:spPr>
      </p:pic>
      <p:sp>
        <p:nvSpPr>
          <p:cNvPr id="300" name="Google Shape;300;p23"/>
          <p:cNvSpPr txBox="1"/>
          <p:nvPr/>
        </p:nvSpPr>
        <p:spPr>
          <a:xfrm>
            <a:off x="4139952" y="2492896"/>
            <a:ext cx="4896544" cy="37856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Your </a:t>
            </a:r>
            <a:r>
              <a:rPr lang="en-US" sz="1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club</a:t>
            </a: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your </a:t>
            </a:r>
            <a:r>
              <a:rPr lang="en-US" sz="1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rules </a:t>
            </a:r>
            <a:endParaRPr/>
          </a:p>
          <a:p>
            <a:pPr indent="-2286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Strategic </a:t>
            </a:r>
            <a:r>
              <a:rPr lang="en-US" sz="1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partnerships</a:t>
            </a:r>
            <a:endParaRPr/>
          </a:p>
          <a:p>
            <a:pPr indent="-2286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Transparency, openness, </a:t>
            </a:r>
            <a:r>
              <a:rPr lang="en-US" sz="1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trust</a:t>
            </a:r>
            <a:endParaRPr/>
          </a:p>
          <a:p>
            <a:pPr indent="-2286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club at the heart of its community, </a:t>
            </a:r>
            <a:r>
              <a:rPr lang="en-US" sz="1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built to last </a:t>
            </a:r>
            <a:endParaRPr/>
          </a:p>
          <a:p>
            <a:pPr indent="-2286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TD_ppt_inside.jpg                                             0001DCDC4x4                            C97B1864:" id="305" name="Google Shape;305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5588" cy="6908800"/>
          </a:xfrm>
          <a:prstGeom prst="rect">
            <a:avLst/>
          </a:prstGeom>
          <a:noFill/>
          <a:ln>
            <a:noFill/>
          </a:ln>
        </p:spPr>
      </p:pic>
      <p:sp>
        <p:nvSpPr>
          <p:cNvPr id="306" name="Google Shape;306;p24"/>
          <p:cNvSpPr/>
          <p:nvPr/>
        </p:nvSpPr>
        <p:spPr>
          <a:xfrm>
            <a:off x="900113" y="1690688"/>
            <a:ext cx="7559675" cy="387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7" name="Google Shape;307;p24"/>
          <p:cNvSpPr/>
          <p:nvPr/>
        </p:nvSpPr>
        <p:spPr>
          <a:xfrm>
            <a:off x="611188" y="1811338"/>
            <a:ext cx="5759450" cy="5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8" name="Google Shape;308;p24"/>
          <p:cNvSpPr txBox="1"/>
          <p:nvPr/>
        </p:nvSpPr>
        <p:spPr>
          <a:xfrm>
            <a:off x="179512" y="2852936"/>
            <a:ext cx="7164288" cy="30469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Ben Shave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Development Officer, Supporters Direct Europe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+44 7985 628 215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ben.shave@supporters-direct.coop</a:t>
            </a: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www.supporters-direct.coop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@SuppDirect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9" name="Google Shape;309;p24"/>
          <p:cNvSpPr txBox="1"/>
          <p:nvPr>
            <p:ph type="title"/>
          </p:nvPr>
        </p:nvSpPr>
        <p:spPr>
          <a:xfrm>
            <a:off x="0" y="275855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1" lang="en-US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Contact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B050"/>
        </a:solidFill>
      </p:bgPr>
    </p:bg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4" name="Google Shape;314;p25"/>
          <p:cNvPicPr preferRelativeResize="0"/>
          <p:nvPr>
            <p:ph idx="2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744" y="0"/>
            <a:ext cx="9132256" cy="1772816"/>
          </a:xfrm>
          <a:prstGeom prst="rect">
            <a:avLst/>
          </a:prstGeom>
          <a:noFill/>
          <a:ln>
            <a:noFill/>
          </a:ln>
        </p:spPr>
      </p:pic>
      <p:pic>
        <p:nvPicPr>
          <p:cNvPr id="315" name="Google Shape;315;p25"/>
          <p:cNvPicPr preferRelativeResize="0"/>
          <p:nvPr>
            <p:ph idx="4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83568" y="92629"/>
            <a:ext cx="2448272" cy="1632181"/>
          </a:xfrm>
          <a:prstGeom prst="rect">
            <a:avLst/>
          </a:prstGeom>
          <a:noFill/>
          <a:ln>
            <a:noFill/>
          </a:ln>
        </p:spPr>
      </p:pic>
      <p:sp>
        <p:nvSpPr>
          <p:cNvPr id="316" name="Google Shape;316;p25"/>
          <p:cNvSpPr txBox="1"/>
          <p:nvPr/>
        </p:nvSpPr>
        <p:spPr>
          <a:xfrm>
            <a:off x="1547664" y="2204864"/>
            <a:ext cx="576064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Pronkjewail van Groningen!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7" name="Google Shape;317;p25"/>
          <p:cNvSpPr txBox="1"/>
          <p:nvPr/>
        </p:nvSpPr>
        <p:spPr>
          <a:xfrm>
            <a:off x="611560" y="2924944"/>
            <a:ext cx="7992888" cy="4339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Gouden aandeel: Het pronkjewail van Groningen</a:t>
            </a:r>
            <a:endParaRPr/>
          </a:p>
          <a:p>
            <a:pPr indent="-285750" lvl="1" marL="7429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Clubnaam</a:t>
            </a:r>
            <a:endParaRPr/>
          </a:p>
          <a:p>
            <a:pPr indent="-285750" lvl="1" marL="7429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Clublogo</a:t>
            </a:r>
            <a:endParaRPr b="0" i="0" sz="2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1" marL="7429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Speelstad</a:t>
            </a:r>
            <a:endParaRPr/>
          </a:p>
          <a:p>
            <a:pPr indent="-285750" lvl="1" marL="7429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Clubkleuren</a:t>
            </a:r>
            <a:endParaRPr/>
          </a:p>
          <a:p>
            <a:pPr indent="-285750" lvl="1" marL="7429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Thuis shirt</a:t>
            </a:r>
            <a:endParaRPr b="0" i="0" sz="2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Club klaar maken en behouden voor de toekomst</a:t>
            </a:r>
            <a:endParaRPr/>
          </a:p>
          <a:p>
            <a:pPr indent="-1333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Meer betrokkenheid, meer activiteit</a:t>
            </a:r>
            <a:endParaRPr/>
          </a:p>
          <a:p>
            <a:pPr indent="-1714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14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1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1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1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1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1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1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17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17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17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17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17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17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B050"/>
        </a:solidFill>
      </p:bgPr>
    </p:bg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2" name="Google Shape;322;p26"/>
          <p:cNvPicPr preferRelativeResize="0"/>
          <p:nvPr>
            <p:ph idx="2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744" y="0"/>
            <a:ext cx="9132256" cy="1772816"/>
          </a:xfrm>
          <a:prstGeom prst="rect">
            <a:avLst/>
          </a:prstGeom>
          <a:noFill/>
          <a:ln>
            <a:noFill/>
          </a:ln>
        </p:spPr>
      </p:pic>
      <p:pic>
        <p:nvPicPr>
          <p:cNvPr id="323" name="Google Shape;323;p26"/>
          <p:cNvPicPr preferRelativeResize="0"/>
          <p:nvPr>
            <p:ph idx="4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83568" y="92629"/>
            <a:ext cx="2448272" cy="1632181"/>
          </a:xfrm>
          <a:prstGeom prst="rect">
            <a:avLst/>
          </a:prstGeom>
          <a:noFill/>
          <a:ln>
            <a:noFill/>
          </a:ln>
        </p:spPr>
      </p:pic>
      <p:sp>
        <p:nvSpPr>
          <p:cNvPr id="324" name="Google Shape;324;p26"/>
          <p:cNvSpPr txBox="1"/>
          <p:nvPr/>
        </p:nvSpPr>
        <p:spPr>
          <a:xfrm>
            <a:off x="179512" y="3429000"/>
            <a:ext cx="8280920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 huidige situatie en hoe zien wij het?</a:t>
            </a:r>
            <a:endParaRPr sz="4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B050"/>
        </a:solidFill>
      </p:bgPr>
    </p:bg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9" name="Google Shape;329;p27"/>
          <p:cNvPicPr preferRelativeResize="0"/>
          <p:nvPr>
            <p:ph idx="2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744" y="0"/>
            <a:ext cx="9132256" cy="1772816"/>
          </a:xfrm>
          <a:prstGeom prst="rect">
            <a:avLst/>
          </a:prstGeom>
          <a:noFill/>
          <a:ln>
            <a:noFill/>
          </a:ln>
        </p:spPr>
      </p:pic>
      <p:pic>
        <p:nvPicPr>
          <p:cNvPr id="330" name="Google Shape;330;p27"/>
          <p:cNvPicPr preferRelativeResize="0"/>
          <p:nvPr>
            <p:ph idx="4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83568" y="92629"/>
            <a:ext cx="2448272" cy="1632181"/>
          </a:xfrm>
          <a:prstGeom prst="rect">
            <a:avLst/>
          </a:prstGeom>
          <a:noFill/>
          <a:ln>
            <a:noFill/>
          </a:ln>
        </p:spPr>
      </p:pic>
      <p:sp>
        <p:nvSpPr>
          <p:cNvPr id="331" name="Google Shape;331;p27"/>
          <p:cNvSpPr/>
          <p:nvPr/>
        </p:nvSpPr>
        <p:spPr>
          <a:xfrm>
            <a:off x="2197034" y="3068960"/>
            <a:ext cx="3384376" cy="576064"/>
          </a:xfrm>
          <a:prstGeom prst="rect">
            <a:avLst/>
          </a:prstGeom>
          <a:solidFill>
            <a:srgbClr val="D8D8D8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FC Groningen Beheer BV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2" name="Google Shape;332;p27"/>
          <p:cNvSpPr/>
          <p:nvPr/>
        </p:nvSpPr>
        <p:spPr>
          <a:xfrm>
            <a:off x="1224926" y="2138524"/>
            <a:ext cx="5328592" cy="504056"/>
          </a:xfrm>
          <a:prstGeom prst="rect">
            <a:avLst/>
          </a:prstGeom>
          <a:solidFill>
            <a:srgbClr val="D8D8D8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Stichting Houdstermaatschappij van Aandelen 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FC Groningen</a:t>
            </a:r>
            <a:endParaRPr/>
          </a:p>
        </p:txBody>
      </p:sp>
      <p:cxnSp>
        <p:nvCxnSpPr>
          <p:cNvPr id="333" name="Google Shape;333;p27"/>
          <p:cNvCxnSpPr/>
          <p:nvPr/>
        </p:nvCxnSpPr>
        <p:spPr>
          <a:xfrm>
            <a:off x="3889222" y="2734587"/>
            <a:ext cx="0" cy="252028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med" w="med" type="stealth"/>
          </a:ln>
        </p:spPr>
      </p:cxnSp>
      <p:sp>
        <p:nvSpPr>
          <p:cNvPr id="334" name="Google Shape;334;p27"/>
          <p:cNvSpPr/>
          <p:nvPr/>
        </p:nvSpPr>
        <p:spPr>
          <a:xfrm>
            <a:off x="179512" y="4005064"/>
            <a:ext cx="1728192" cy="576064"/>
          </a:xfrm>
          <a:prstGeom prst="rect">
            <a:avLst/>
          </a:prstGeom>
          <a:solidFill>
            <a:srgbClr val="D8D8D8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FC Groningen media BV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5" name="Google Shape;335;p27"/>
          <p:cNvSpPr/>
          <p:nvPr/>
        </p:nvSpPr>
        <p:spPr>
          <a:xfrm>
            <a:off x="5219983" y="5649406"/>
            <a:ext cx="1728300" cy="648000"/>
          </a:xfrm>
          <a:prstGeom prst="rect">
            <a:avLst/>
          </a:prstGeom>
          <a:solidFill>
            <a:srgbClr val="D8D8D8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Preventief BV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6" name="Google Shape;336;p27"/>
          <p:cNvSpPr/>
          <p:nvPr/>
        </p:nvSpPr>
        <p:spPr>
          <a:xfrm>
            <a:off x="6572450" y="4271402"/>
            <a:ext cx="2160300" cy="792000"/>
          </a:xfrm>
          <a:prstGeom prst="rect">
            <a:avLst/>
          </a:prstGeom>
          <a:solidFill>
            <a:srgbClr val="D8D8D8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Euroborg horeca BV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7" name="Google Shape;337;p27"/>
          <p:cNvSpPr/>
          <p:nvPr/>
        </p:nvSpPr>
        <p:spPr>
          <a:xfrm>
            <a:off x="2267744" y="4682085"/>
            <a:ext cx="2448272" cy="792088"/>
          </a:xfrm>
          <a:prstGeom prst="rect">
            <a:avLst/>
          </a:prstGeom>
          <a:solidFill>
            <a:srgbClr val="D8D8D8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FC Groningen BV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8" name="Google Shape;338;p27"/>
          <p:cNvSpPr/>
          <p:nvPr/>
        </p:nvSpPr>
        <p:spPr>
          <a:xfrm>
            <a:off x="683568" y="5972580"/>
            <a:ext cx="2304256" cy="576064"/>
          </a:xfrm>
          <a:prstGeom prst="rect">
            <a:avLst/>
          </a:prstGeom>
          <a:solidFill>
            <a:srgbClr val="D8D8D8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Licentie betaald voetbal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9" name="Google Shape;339;p27"/>
          <p:cNvSpPr/>
          <p:nvPr/>
        </p:nvSpPr>
        <p:spPr>
          <a:xfrm>
            <a:off x="6807155" y="2726948"/>
            <a:ext cx="2160300" cy="1260000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40" name="Google Shape;340;p27"/>
          <p:cNvCxnSpPr/>
          <p:nvPr/>
        </p:nvCxnSpPr>
        <p:spPr>
          <a:xfrm>
            <a:off x="3779912" y="3803410"/>
            <a:ext cx="0" cy="70571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341" name="Google Shape;341;p27"/>
          <p:cNvCxnSpPr>
            <a:endCxn id="335" idx="0"/>
          </p:cNvCxnSpPr>
          <p:nvPr/>
        </p:nvCxnSpPr>
        <p:spPr>
          <a:xfrm>
            <a:off x="5103733" y="3865006"/>
            <a:ext cx="980400" cy="178440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342" name="Google Shape;342;p27"/>
          <p:cNvCxnSpPr>
            <a:endCxn id="336" idx="1"/>
          </p:cNvCxnSpPr>
          <p:nvPr/>
        </p:nvCxnSpPr>
        <p:spPr>
          <a:xfrm>
            <a:off x="5724050" y="3618602"/>
            <a:ext cx="848400" cy="104880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343" name="Google Shape;343;p27"/>
          <p:cNvCxnSpPr/>
          <p:nvPr/>
        </p:nvCxnSpPr>
        <p:spPr>
          <a:xfrm flipH="1">
            <a:off x="1835696" y="3711024"/>
            <a:ext cx="216024" cy="192014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344" name="Google Shape;344;p27"/>
          <p:cNvCxnSpPr/>
          <p:nvPr/>
        </p:nvCxnSpPr>
        <p:spPr>
          <a:xfrm flipH="1">
            <a:off x="2267744" y="5589240"/>
            <a:ext cx="216024" cy="252028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345" name="Google Shape;345;p27"/>
          <p:cNvCxnSpPr>
            <a:stCxn id="339" idx="1"/>
            <a:endCxn id="331" idx="3"/>
          </p:cNvCxnSpPr>
          <p:nvPr/>
        </p:nvCxnSpPr>
        <p:spPr>
          <a:xfrm rot="10800000">
            <a:off x="5581355" y="3356948"/>
            <a:ext cx="12258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med" w="med" type="stealth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B050"/>
        </a:solidFill>
      </p:bgPr>
    </p:bg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0" name="Google Shape;350;p28"/>
          <p:cNvPicPr preferRelativeResize="0"/>
          <p:nvPr>
            <p:ph idx="2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744" y="0"/>
            <a:ext cx="9132256" cy="1772816"/>
          </a:xfrm>
          <a:prstGeom prst="rect">
            <a:avLst/>
          </a:prstGeom>
          <a:noFill/>
          <a:ln>
            <a:noFill/>
          </a:ln>
        </p:spPr>
      </p:pic>
      <p:pic>
        <p:nvPicPr>
          <p:cNvPr id="351" name="Google Shape;351;p28"/>
          <p:cNvPicPr preferRelativeResize="0"/>
          <p:nvPr>
            <p:ph idx="4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83568" y="92629"/>
            <a:ext cx="2448272" cy="1632181"/>
          </a:xfrm>
          <a:prstGeom prst="rect">
            <a:avLst/>
          </a:prstGeom>
          <a:noFill/>
          <a:ln>
            <a:noFill/>
          </a:ln>
        </p:spPr>
      </p:pic>
      <p:sp>
        <p:nvSpPr>
          <p:cNvPr id="352" name="Google Shape;352;p28"/>
          <p:cNvSpPr txBox="1"/>
          <p:nvPr/>
        </p:nvSpPr>
        <p:spPr>
          <a:xfrm>
            <a:off x="467544" y="2996952"/>
            <a:ext cx="7992888" cy="31393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714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1"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b="1"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Betrokkenheid</a:t>
            </a:r>
            <a:endParaRPr b="1"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14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1"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b="1"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Sociaal-maatschappelijk</a:t>
            </a:r>
            <a:br>
              <a:rPr b="1"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b="1"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b="1"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Non-profit</a:t>
            </a:r>
            <a:b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b="1"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Democratisch</a:t>
            </a:r>
            <a:b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b="1"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Transparant</a:t>
            </a:r>
            <a:b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3" name="Google Shape;353;p28"/>
          <p:cNvSpPr txBox="1"/>
          <p:nvPr/>
        </p:nvSpPr>
        <p:spPr>
          <a:xfrm>
            <a:off x="2483768" y="2024980"/>
            <a:ext cx="5184576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Uitgangspunten Stichting </a:t>
            </a:r>
            <a:endParaRPr b="1"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B050"/>
        </a:solidFill>
      </p:bgPr>
    </p:bg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" name="Google Shape;358;p29"/>
          <p:cNvPicPr preferRelativeResize="0"/>
          <p:nvPr>
            <p:ph idx="2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744" y="0"/>
            <a:ext cx="9132256" cy="1772816"/>
          </a:xfrm>
          <a:prstGeom prst="rect">
            <a:avLst/>
          </a:prstGeom>
          <a:noFill/>
          <a:ln>
            <a:noFill/>
          </a:ln>
        </p:spPr>
      </p:pic>
      <p:pic>
        <p:nvPicPr>
          <p:cNvPr id="359" name="Google Shape;359;p29"/>
          <p:cNvPicPr preferRelativeResize="0"/>
          <p:nvPr>
            <p:ph idx="4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83568" y="92629"/>
            <a:ext cx="2448272" cy="1632181"/>
          </a:xfrm>
          <a:prstGeom prst="rect">
            <a:avLst/>
          </a:prstGeom>
          <a:noFill/>
          <a:ln>
            <a:noFill/>
          </a:ln>
        </p:spPr>
      </p:pic>
      <p:sp>
        <p:nvSpPr>
          <p:cNvPr id="360" name="Google Shape;360;p29"/>
          <p:cNvSpPr txBox="1"/>
          <p:nvPr/>
        </p:nvSpPr>
        <p:spPr>
          <a:xfrm>
            <a:off x="1115616" y="2043589"/>
            <a:ext cx="576064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Structuur stichting</a:t>
            </a:r>
            <a:endParaRPr b="1"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1" name="Google Shape;361;p29"/>
          <p:cNvSpPr/>
          <p:nvPr/>
        </p:nvSpPr>
        <p:spPr>
          <a:xfrm>
            <a:off x="2771800" y="2780928"/>
            <a:ext cx="2448272" cy="504056"/>
          </a:xfrm>
          <a:prstGeom prst="rect">
            <a:avLst/>
          </a:prstGeom>
          <a:solidFill>
            <a:srgbClr val="D8D8D8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Toezichthouders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62" name="Google Shape;362;p29"/>
          <p:cNvCxnSpPr/>
          <p:nvPr/>
        </p:nvCxnSpPr>
        <p:spPr>
          <a:xfrm>
            <a:off x="3995936" y="3356992"/>
            <a:ext cx="0" cy="288032"/>
          </a:xfrm>
          <a:prstGeom prst="straightConnector1">
            <a:avLst/>
          </a:prstGeom>
          <a:noFill/>
          <a:ln cap="flat" cmpd="sng" w="22225">
            <a:solidFill>
              <a:schemeClr val="lt1"/>
            </a:solidFill>
            <a:prstDash val="solid"/>
            <a:round/>
            <a:headEnd len="sm" w="sm" type="none"/>
            <a:tailEnd len="med" w="med" type="stealth"/>
          </a:ln>
        </p:spPr>
      </p:cxnSp>
      <p:sp>
        <p:nvSpPr>
          <p:cNvPr id="363" name="Google Shape;363;p29"/>
          <p:cNvSpPr/>
          <p:nvPr/>
        </p:nvSpPr>
        <p:spPr>
          <a:xfrm>
            <a:off x="1511660" y="3685658"/>
            <a:ext cx="4968552" cy="1044988"/>
          </a:xfrm>
          <a:prstGeom prst="rect">
            <a:avLst/>
          </a:prstGeom>
          <a:solidFill>
            <a:srgbClr val="D8D8D8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Stichting FC Groningen Supporters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Bestuur stichting</a:t>
            </a:r>
            <a:endParaRPr/>
          </a:p>
        </p:txBody>
      </p:sp>
      <p:cxnSp>
        <p:nvCxnSpPr>
          <p:cNvPr id="364" name="Google Shape;364;p29"/>
          <p:cNvCxnSpPr/>
          <p:nvPr/>
        </p:nvCxnSpPr>
        <p:spPr>
          <a:xfrm>
            <a:off x="3995936" y="4136144"/>
            <a:ext cx="0" cy="144016"/>
          </a:xfrm>
          <a:prstGeom prst="straightConnector1">
            <a:avLst/>
          </a:prstGeom>
          <a:noFill/>
          <a:ln cap="flat" cmpd="sng" w="22225">
            <a:solidFill>
              <a:schemeClr val="lt1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365" name="Google Shape;365;p29"/>
          <p:cNvCxnSpPr/>
          <p:nvPr/>
        </p:nvCxnSpPr>
        <p:spPr>
          <a:xfrm>
            <a:off x="3995936" y="4784111"/>
            <a:ext cx="0" cy="288032"/>
          </a:xfrm>
          <a:prstGeom prst="straightConnector1">
            <a:avLst/>
          </a:prstGeom>
          <a:noFill/>
          <a:ln cap="flat" cmpd="sng" w="22225">
            <a:solidFill>
              <a:schemeClr val="lt1"/>
            </a:solidFill>
            <a:prstDash val="solid"/>
            <a:round/>
            <a:headEnd len="sm" w="sm" type="none"/>
            <a:tailEnd len="med" w="med" type="stealth"/>
          </a:ln>
        </p:spPr>
      </p:cxnSp>
      <p:sp>
        <p:nvSpPr>
          <p:cNvPr id="366" name="Google Shape;366;p29"/>
          <p:cNvSpPr/>
          <p:nvPr/>
        </p:nvSpPr>
        <p:spPr>
          <a:xfrm>
            <a:off x="1907704" y="5157192"/>
            <a:ext cx="4176464" cy="432048"/>
          </a:xfrm>
          <a:prstGeom prst="rect">
            <a:avLst/>
          </a:prstGeom>
          <a:solidFill>
            <a:srgbClr val="D8D8D8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Medewerkers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67" name="Google Shape;367;p29"/>
          <p:cNvCxnSpPr/>
          <p:nvPr/>
        </p:nvCxnSpPr>
        <p:spPr>
          <a:xfrm flipH="1">
            <a:off x="2339752" y="5733256"/>
            <a:ext cx="576064" cy="288032"/>
          </a:xfrm>
          <a:prstGeom prst="straightConnector1">
            <a:avLst/>
          </a:prstGeom>
          <a:noFill/>
          <a:ln cap="flat" cmpd="sng" w="22225">
            <a:solidFill>
              <a:schemeClr val="lt1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368" name="Google Shape;368;p29"/>
          <p:cNvCxnSpPr/>
          <p:nvPr/>
        </p:nvCxnSpPr>
        <p:spPr>
          <a:xfrm>
            <a:off x="5220111" y="5733256"/>
            <a:ext cx="648033" cy="288032"/>
          </a:xfrm>
          <a:prstGeom prst="straightConnector1">
            <a:avLst/>
          </a:prstGeom>
          <a:noFill/>
          <a:ln cap="flat" cmpd="sng" w="22225">
            <a:solidFill>
              <a:schemeClr val="lt1"/>
            </a:solidFill>
            <a:prstDash val="solid"/>
            <a:round/>
            <a:headEnd len="sm" w="sm" type="none"/>
            <a:tailEnd len="med" w="med" type="stealth"/>
          </a:ln>
        </p:spPr>
      </p:cxnSp>
      <p:pic>
        <p:nvPicPr>
          <p:cNvPr id="369" name="Google Shape;369;p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300192" y="5622778"/>
            <a:ext cx="1296144" cy="864096"/>
          </a:xfrm>
          <a:prstGeom prst="rect">
            <a:avLst/>
          </a:prstGeom>
          <a:noFill/>
          <a:ln>
            <a:noFill/>
          </a:ln>
        </p:spPr>
      </p:pic>
      <p:pic>
        <p:nvPicPr>
          <p:cNvPr id="370" name="Google Shape;370;p2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83568" y="5733256"/>
            <a:ext cx="1101422" cy="814462"/>
          </a:xfrm>
          <a:prstGeom prst="rect">
            <a:avLst/>
          </a:prstGeom>
          <a:noFill/>
          <a:ln>
            <a:noFill/>
          </a:ln>
          <a:effectLst>
            <a:reflection blurRad="0" dir="5400000" dist="50800" endA="0" endPos="0" kx="0" rotWithShape="0" algn="bl" stPos="0" sy="-100000" ky="0"/>
          </a:effectLst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"/>
          <p:cNvSpPr txBox="1"/>
          <p:nvPr/>
        </p:nvSpPr>
        <p:spPr>
          <a:xfrm>
            <a:off x="179512" y="1916832"/>
            <a:ext cx="8604956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0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Supporters samen één!!!</a:t>
            </a:r>
            <a:endParaRPr b="0" i="0" sz="6000" u="none" cap="none" strike="noStrike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pic>
        <p:nvPicPr>
          <p:cNvPr id="106" name="Google Shape;106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3"/>
          <p:cNvSpPr txBox="1"/>
          <p:nvPr/>
        </p:nvSpPr>
        <p:spPr>
          <a:xfrm>
            <a:off x="-54260" y="1628800"/>
            <a:ext cx="9252520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SUPPORTERS SAMEN ÉÉN</a:t>
            </a:r>
            <a:endParaRPr b="0" i="0" sz="5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B050"/>
        </a:solidFill>
      </p:bgPr>
    </p:bg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5" name="Google Shape;375;p30"/>
          <p:cNvPicPr preferRelativeResize="0"/>
          <p:nvPr>
            <p:ph idx="2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744" y="0"/>
            <a:ext cx="9132256" cy="1772816"/>
          </a:xfrm>
          <a:prstGeom prst="rect">
            <a:avLst/>
          </a:prstGeom>
          <a:noFill/>
          <a:ln>
            <a:noFill/>
          </a:ln>
        </p:spPr>
      </p:pic>
      <p:pic>
        <p:nvPicPr>
          <p:cNvPr id="376" name="Google Shape;376;p30"/>
          <p:cNvPicPr preferRelativeResize="0"/>
          <p:nvPr>
            <p:ph idx="4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83568" y="92629"/>
            <a:ext cx="2448272" cy="1632181"/>
          </a:xfrm>
          <a:prstGeom prst="rect">
            <a:avLst/>
          </a:prstGeom>
          <a:noFill/>
          <a:ln>
            <a:noFill/>
          </a:ln>
        </p:spPr>
      </p:pic>
      <p:sp>
        <p:nvSpPr>
          <p:cNvPr id="377" name="Google Shape;377;p30"/>
          <p:cNvSpPr txBox="1"/>
          <p:nvPr/>
        </p:nvSpPr>
        <p:spPr>
          <a:xfrm>
            <a:off x="1115616" y="2480710"/>
            <a:ext cx="7272808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Aandeelhouders, donateurs &amp; sponsoren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8" name="Google Shape;378;p30"/>
          <p:cNvSpPr txBox="1"/>
          <p:nvPr/>
        </p:nvSpPr>
        <p:spPr>
          <a:xfrm>
            <a:off x="588151" y="3356992"/>
            <a:ext cx="7704856" cy="22467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Aandeelhouders</a:t>
            </a:r>
            <a:endParaRPr/>
          </a:p>
          <a:p>
            <a:pPr indent="-1651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Donateurs</a:t>
            </a:r>
            <a:endParaRPr/>
          </a:p>
          <a:p>
            <a:pPr indent="-1651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Sponsoren</a:t>
            </a:r>
            <a:endParaRPr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7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7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7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7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7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B050"/>
        </a:solidFill>
      </p:bgPr>
    </p:bg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3" name="Google Shape;383;p31"/>
          <p:cNvPicPr preferRelativeResize="0"/>
          <p:nvPr>
            <p:ph idx="2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744" y="0"/>
            <a:ext cx="9132256" cy="1772816"/>
          </a:xfrm>
          <a:prstGeom prst="rect">
            <a:avLst/>
          </a:prstGeom>
          <a:noFill/>
          <a:ln>
            <a:noFill/>
          </a:ln>
        </p:spPr>
      </p:pic>
      <p:pic>
        <p:nvPicPr>
          <p:cNvPr id="384" name="Google Shape;384;p31"/>
          <p:cNvPicPr preferRelativeResize="0"/>
          <p:nvPr>
            <p:ph idx="4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83568" y="92629"/>
            <a:ext cx="2448272" cy="1632181"/>
          </a:xfrm>
          <a:prstGeom prst="rect">
            <a:avLst/>
          </a:prstGeom>
          <a:noFill/>
          <a:ln>
            <a:noFill/>
          </a:ln>
        </p:spPr>
      </p:pic>
      <p:sp>
        <p:nvSpPr>
          <p:cNvPr id="385" name="Google Shape;385;p31"/>
          <p:cNvSpPr txBox="1"/>
          <p:nvPr/>
        </p:nvSpPr>
        <p:spPr>
          <a:xfrm>
            <a:off x="260655" y="1787332"/>
            <a:ext cx="8352928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Wat bieden wij sponsoren</a:t>
            </a:r>
            <a:endParaRPr sz="4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6" name="Google Shape;386;p31"/>
          <p:cNvSpPr txBox="1"/>
          <p:nvPr/>
        </p:nvSpPr>
        <p:spPr>
          <a:xfrm>
            <a:off x="251520" y="3068960"/>
            <a:ext cx="8712968" cy="39703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De binding en het saamhorigheidsgevoel van minimaal 15.000 supporters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Mogelijkheid om ideeën i.s.m. supporters te ontwikkelen</a:t>
            </a:r>
            <a:endParaRPr/>
          </a:p>
          <a:p>
            <a:pPr indent="-1079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Sponsoren toegang tot de businessruimte</a:t>
            </a:r>
            <a:endParaRPr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079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Netwerk mogelijkheden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8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8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8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8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8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8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86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86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B050"/>
        </a:solidFill>
      </p:bgPr>
    </p:bg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1" name="Google Shape;391;p32"/>
          <p:cNvPicPr preferRelativeResize="0"/>
          <p:nvPr>
            <p:ph idx="2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744" y="0"/>
            <a:ext cx="9132256" cy="1772816"/>
          </a:xfrm>
          <a:prstGeom prst="rect">
            <a:avLst/>
          </a:prstGeom>
          <a:noFill/>
          <a:ln>
            <a:noFill/>
          </a:ln>
        </p:spPr>
      </p:pic>
      <p:pic>
        <p:nvPicPr>
          <p:cNvPr id="392" name="Google Shape;392;p32"/>
          <p:cNvPicPr preferRelativeResize="0"/>
          <p:nvPr>
            <p:ph idx="4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83568" y="92629"/>
            <a:ext cx="2448272" cy="1632181"/>
          </a:xfrm>
          <a:prstGeom prst="rect">
            <a:avLst/>
          </a:prstGeom>
          <a:noFill/>
          <a:ln>
            <a:noFill/>
          </a:ln>
        </p:spPr>
      </p:pic>
      <p:sp>
        <p:nvSpPr>
          <p:cNvPr id="393" name="Google Shape;393;p32"/>
          <p:cNvSpPr txBox="1"/>
          <p:nvPr/>
        </p:nvSpPr>
        <p:spPr>
          <a:xfrm>
            <a:off x="1043608" y="1916087"/>
            <a:ext cx="6840760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Samengevat: wat is nodig?</a:t>
            </a:r>
            <a:endParaRPr sz="4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4" name="Google Shape;394;p32"/>
          <p:cNvSpPr txBox="1"/>
          <p:nvPr/>
        </p:nvSpPr>
        <p:spPr>
          <a:xfrm>
            <a:off x="490724" y="3212976"/>
            <a:ext cx="8064896" cy="28315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</a:pPr>
            <a:r>
              <a:rPr lang="en-US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Een gouden aandeelconstructie (Pronkjewail)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</a:pPr>
            <a:r>
              <a:rPr lang="en-US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Toegang tot de sponsorruimte na afloop van de wedstrijd voor sponsoren van de stichting</a:t>
            </a:r>
            <a:endParaRPr/>
          </a:p>
          <a:p>
            <a:pPr indent="-825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sz="3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9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9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9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9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9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B050"/>
        </a:solidFill>
      </p:bgPr>
    </p:bg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" name="Google Shape;399;p33"/>
          <p:cNvPicPr preferRelativeResize="0"/>
          <p:nvPr>
            <p:ph idx="2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744" y="0"/>
            <a:ext cx="9132256" cy="1772816"/>
          </a:xfrm>
          <a:prstGeom prst="rect">
            <a:avLst/>
          </a:prstGeom>
          <a:noFill/>
          <a:ln>
            <a:noFill/>
          </a:ln>
        </p:spPr>
      </p:pic>
      <p:pic>
        <p:nvPicPr>
          <p:cNvPr id="400" name="Google Shape;400;p33"/>
          <p:cNvPicPr preferRelativeResize="0"/>
          <p:nvPr>
            <p:ph idx="4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83568" y="92629"/>
            <a:ext cx="2448272" cy="1632181"/>
          </a:xfrm>
          <a:prstGeom prst="rect">
            <a:avLst/>
          </a:prstGeom>
          <a:noFill/>
          <a:ln>
            <a:noFill/>
          </a:ln>
        </p:spPr>
      </p:pic>
      <p:sp>
        <p:nvSpPr>
          <p:cNvPr id="401" name="Google Shape;401;p33"/>
          <p:cNvSpPr txBox="1"/>
          <p:nvPr/>
        </p:nvSpPr>
        <p:spPr>
          <a:xfrm>
            <a:off x="1907704" y="1876142"/>
            <a:ext cx="6048672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Samengevat: wat levert het op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2" name="Google Shape;402;p33"/>
          <p:cNvSpPr txBox="1"/>
          <p:nvPr/>
        </p:nvSpPr>
        <p:spPr>
          <a:xfrm>
            <a:off x="485296" y="2522473"/>
            <a:ext cx="8335175" cy="30469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Garantie voortbestaan FC Groningen</a:t>
            </a:r>
            <a:endParaRPr/>
          </a:p>
          <a:p>
            <a:pPr indent="-285750" lvl="1" marL="7429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Vastleggen wat FC Groningen kenmerkt</a:t>
            </a:r>
            <a:endParaRPr/>
          </a:p>
          <a:p>
            <a:pPr indent="-285750" lvl="1" marL="7429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Vergroten en behouden binding supporters en club, via: </a:t>
            </a:r>
            <a:endParaRPr/>
          </a:p>
          <a:p>
            <a:pPr indent="0" lvl="1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	Professionele supportersorganisatie</a:t>
            </a:r>
            <a:endParaRPr/>
          </a:p>
          <a:p>
            <a:pPr indent="-285750" lvl="3" marL="16573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Groningen zichtbaar</a:t>
            </a:r>
            <a:endParaRPr/>
          </a:p>
          <a:p>
            <a:pPr indent="-285750" lvl="3" marL="16573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Groningen in de maatschappij</a:t>
            </a:r>
            <a:endParaRPr/>
          </a:p>
          <a:p>
            <a:pPr indent="-285750" lvl="3" marL="16573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Groningen duurzaam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3" name="Google Shape;403;p33"/>
          <p:cNvSpPr txBox="1"/>
          <p:nvPr/>
        </p:nvSpPr>
        <p:spPr>
          <a:xfrm>
            <a:off x="1882062" y="5932142"/>
            <a:ext cx="5040560" cy="646331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Klaar voor de toekomst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0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0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0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0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0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0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02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02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0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B050"/>
        </a:solidFill>
      </p:bgPr>
    </p:bg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8" name="Google Shape;408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367893" y="0"/>
            <a:ext cx="9511893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B050"/>
        </a:solidFill>
      </p:bgPr>
    </p:bg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3" name="Google Shape;413;p35"/>
          <p:cNvPicPr preferRelativeResize="0"/>
          <p:nvPr>
            <p:ph idx="2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744" y="0"/>
            <a:ext cx="9132256" cy="1772816"/>
          </a:xfrm>
          <a:prstGeom prst="rect">
            <a:avLst/>
          </a:prstGeom>
          <a:noFill/>
          <a:ln>
            <a:noFill/>
          </a:ln>
          <a:effectLst>
            <a:reflection blurRad="0" dir="0" dist="0" endA="0" endPos="0" kx="0" rotWithShape="0" algn="bl" stPos="0" sy="-100000" ky="0"/>
          </a:effectLst>
        </p:spPr>
      </p:pic>
      <p:pic>
        <p:nvPicPr>
          <p:cNvPr id="414" name="Google Shape;414;p3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555776" y="908720"/>
            <a:ext cx="3888432" cy="2592287"/>
          </a:xfrm>
          <a:prstGeom prst="rect">
            <a:avLst/>
          </a:prstGeom>
          <a:noFill/>
          <a:ln>
            <a:noFill/>
          </a:ln>
          <a:effectLst>
            <a:reflection blurRad="0" dir="5400000" dist="50800" endA="0" endPos="65000" kx="0" rotWithShape="0" algn="bl" stA="35000" stPos="0" sy="-100000" ky="0"/>
          </a:effectLst>
        </p:spPr>
      </p:pic>
      <p:sp>
        <p:nvSpPr>
          <p:cNvPr id="415" name="Google Shape;415;p35"/>
          <p:cNvSpPr txBox="1"/>
          <p:nvPr/>
        </p:nvSpPr>
        <p:spPr>
          <a:xfrm>
            <a:off x="1364998" y="4293096"/>
            <a:ext cx="6192688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FC Groningen Volksclub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6" name="Google Shape;416;p35"/>
          <p:cNvSpPr txBox="1"/>
          <p:nvPr/>
        </p:nvSpPr>
        <p:spPr>
          <a:xfrm>
            <a:off x="1403648" y="5445224"/>
            <a:ext cx="6192688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VOLK IN DE CLUB!!!</a:t>
            </a:r>
            <a:endParaRPr sz="5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1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1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B050"/>
        </a:solidFill>
      </p:bgPr>
    </p:bg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4"/>
          <p:cNvSpPr txBox="1"/>
          <p:nvPr>
            <p:ph type="title"/>
          </p:nvPr>
        </p:nvSpPr>
        <p:spPr>
          <a:xfrm>
            <a:off x="1589370" y="1628800"/>
            <a:ext cx="5925344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Waarom dit initiatief?</a:t>
            </a:r>
            <a:endParaRPr/>
          </a:p>
        </p:txBody>
      </p:sp>
      <p:sp>
        <p:nvSpPr>
          <p:cNvPr id="113" name="Google Shape;113;p4"/>
          <p:cNvSpPr txBox="1"/>
          <p:nvPr>
            <p:ph idx="1" type="body"/>
          </p:nvPr>
        </p:nvSpPr>
        <p:spPr>
          <a:xfrm>
            <a:off x="437242" y="2492896"/>
            <a:ext cx="8229600" cy="4248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47500" lnSpcReduction="20000"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  <a:p>
            <a:pPr indent="0" lvl="0" marL="0" rtl="0" algn="just">
              <a:spcBef>
                <a:spcPts val="361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sz="3800">
              <a:solidFill>
                <a:schemeClr val="lt1"/>
              </a:solidFill>
            </a:endParaRPr>
          </a:p>
          <a:p>
            <a:pPr indent="0" lvl="1" marL="457200" rtl="0" algn="just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r>
              <a:rPr lang="en-US" sz="5900">
                <a:solidFill>
                  <a:schemeClr val="lt1"/>
                </a:solidFill>
              </a:rPr>
              <a:t>WAAROM NU?</a:t>
            </a:r>
            <a:endParaRPr/>
          </a:p>
          <a:p>
            <a:pPr indent="-228282" lvl="0" marL="342900" rtl="0" algn="just">
              <a:spcBef>
                <a:spcPts val="361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sz="3800">
              <a:solidFill>
                <a:schemeClr val="lt1"/>
              </a:solidFill>
            </a:endParaRPr>
          </a:p>
          <a:p>
            <a:pPr indent="-342900" lvl="0" marL="342900" rtl="0" algn="l">
              <a:spcBef>
                <a:spcPts val="380"/>
              </a:spcBef>
              <a:spcAft>
                <a:spcPts val="0"/>
              </a:spcAft>
              <a:buClr>
                <a:schemeClr val="lt1"/>
              </a:buClr>
              <a:buSzPct val="100000"/>
              <a:buChar char="•"/>
            </a:pPr>
            <a:r>
              <a:rPr lang="en-US" sz="4000">
                <a:solidFill>
                  <a:schemeClr val="lt1"/>
                </a:solidFill>
              </a:rPr>
              <a:t>Overleg tussen club en supporters is goed, maar binding laag</a:t>
            </a:r>
            <a:endParaRPr/>
          </a:p>
          <a:p>
            <a:pPr indent="0" lvl="0" marL="0" rtl="0" algn="l"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sz="4000">
              <a:solidFill>
                <a:schemeClr val="lt1"/>
              </a:solidFill>
            </a:endParaRPr>
          </a:p>
          <a:p>
            <a:pPr indent="-342900" lvl="0" marL="342900" rtl="0" algn="l">
              <a:spcBef>
                <a:spcPts val="380"/>
              </a:spcBef>
              <a:spcAft>
                <a:spcPts val="0"/>
              </a:spcAft>
              <a:buClr>
                <a:schemeClr val="lt1"/>
              </a:buClr>
              <a:buSzPct val="100000"/>
              <a:buChar char="•"/>
            </a:pPr>
            <a:r>
              <a:rPr lang="en-US" sz="4000">
                <a:solidFill>
                  <a:schemeClr val="lt1"/>
                </a:solidFill>
              </a:rPr>
              <a:t>Vele voorbeelden hoe het niet moet</a:t>
            </a:r>
            <a:endParaRPr/>
          </a:p>
          <a:p>
            <a:pPr indent="-222250" lvl="0" marL="342900" rtl="0" algn="l"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sz="4000">
              <a:solidFill>
                <a:schemeClr val="lt1"/>
              </a:solidFill>
            </a:endParaRPr>
          </a:p>
          <a:p>
            <a:pPr indent="-342900" lvl="0" marL="342900" rtl="0" algn="l">
              <a:spcBef>
                <a:spcPts val="380"/>
              </a:spcBef>
              <a:spcAft>
                <a:spcPts val="0"/>
              </a:spcAft>
              <a:buClr>
                <a:schemeClr val="lt1"/>
              </a:buClr>
              <a:buSzPct val="100000"/>
              <a:buChar char="•"/>
            </a:pPr>
            <a:r>
              <a:rPr lang="en-US" sz="4000">
                <a:solidFill>
                  <a:schemeClr val="lt1"/>
                </a:solidFill>
              </a:rPr>
              <a:t>Meeliften met lopende initiatieven</a:t>
            </a:r>
            <a:endParaRPr/>
          </a:p>
          <a:p>
            <a:pPr indent="0" lvl="0" marL="0" rtl="0" algn="l"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sz="4000">
              <a:solidFill>
                <a:schemeClr val="lt1"/>
              </a:solidFill>
            </a:endParaRPr>
          </a:p>
          <a:p>
            <a:pPr indent="-342900" lvl="0" marL="342900" rtl="0" algn="l">
              <a:spcBef>
                <a:spcPts val="380"/>
              </a:spcBef>
              <a:spcAft>
                <a:spcPts val="0"/>
              </a:spcAft>
              <a:buClr>
                <a:schemeClr val="lt1"/>
              </a:buClr>
              <a:buSzPct val="100000"/>
              <a:buChar char="•"/>
            </a:pPr>
            <a:r>
              <a:rPr lang="en-US" sz="4000">
                <a:solidFill>
                  <a:schemeClr val="lt1"/>
                </a:solidFill>
              </a:rPr>
              <a:t>Pioniers binnen Nederland</a:t>
            </a:r>
            <a:endParaRPr/>
          </a:p>
          <a:p>
            <a:pPr indent="-228282" lvl="0" marL="342900" rtl="0" algn="just">
              <a:spcBef>
                <a:spcPts val="361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sz="3800">
              <a:solidFill>
                <a:schemeClr val="lt1"/>
              </a:solidFill>
            </a:endParaRPr>
          </a:p>
          <a:p>
            <a:pPr indent="0" lvl="0" marL="0" rtl="0" algn="just">
              <a:spcBef>
                <a:spcPts val="361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sz="3800">
              <a:solidFill>
                <a:schemeClr val="lt1"/>
              </a:solidFill>
            </a:endParaRPr>
          </a:p>
          <a:p>
            <a:pPr indent="0" lvl="0" marL="0" rtl="0" algn="just">
              <a:spcBef>
                <a:spcPts val="361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r>
              <a:rPr lang="en-US" sz="3800">
                <a:solidFill>
                  <a:schemeClr val="lt1"/>
                </a:solidFill>
              </a:rPr>
              <a:t>	</a:t>
            </a:r>
            <a:endParaRPr/>
          </a:p>
        </p:txBody>
      </p:sp>
      <p:pic>
        <p:nvPicPr>
          <p:cNvPr id="114" name="Google Shape;114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9958" y="0"/>
            <a:ext cx="9144000" cy="17728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51520" y="116633"/>
            <a:ext cx="2484277" cy="16561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B050"/>
        </a:solidFill>
      </p:bgPr>
    </p:bg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Google Shape;120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19168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1560" y="76297"/>
            <a:ext cx="2664296" cy="1764237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5"/>
          <p:cNvSpPr txBox="1"/>
          <p:nvPr/>
        </p:nvSpPr>
        <p:spPr>
          <a:xfrm>
            <a:off x="395536" y="3573016"/>
            <a:ext cx="7992888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Hoe werkt het in de rest van Europa?</a:t>
            </a:r>
            <a:endParaRPr b="0" i="0" sz="40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001.jpg                                                   00085CD9Macintosh HD                   C316367B:" id="127" name="Google Shape;127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38100" y="0"/>
            <a:ext cx="9182100" cy="6937375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6"/>
          <p:cNvSpPr txBox="1"/>
          <p:nvPr/>
        </p:nvSpPr>
        <p:spPr>
          <a:xfrm>
            <a:off x="468313" y="1700213"/>
            <a:ext cx="7056437" cy="72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7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129" name="Google Shape;129;p6"/>
          <p:cNvSpPr txBox="1"/>
          <p:nvPr>
            <p:ph type="title"/>
          </p:nvPr>
        </p:nvSpPr>
        <p:spPr>
          <a:xfrm>
            <a:off x="2876550" y="81915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br>
              <a:rPr b="1"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endParaRPr b="1" sz="1200">
              <a:solidFill>
                <a:srgbClr val="40404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130" name="Google Shape;130;p6"/>
          <p:cNvSpPr/>
          <p:nvPr/>
        </p:nvSpPr>
        <p:spPr>
          <a:xfrm>
            <a:off x="107504" y="3284984"/>
            <a:ext cx="7992888" cy="1152128"/>
          </a:xfrm>
          <a:prstGeom prst="rect">
            <a:avLst/>
          </a:prstGeom>
          <a:solidFill>
            <a:srgbClr val="54545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Supporters Direct Europe: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Fans at the Heart of the Game </a:t>
            </a:r>
            <a:endParaRPr/>
          </a:p>
        </p:txBody>
      </p:sp>
      <p:sp>
        <p:nvSpPr>
          <p:cNvPr id="131" name="Google Shape;131;p6"/>
          <p:cNvSpPr txBox="1"/>
          <p:nvPr/>
        </p:nvSpPr>
        <p:spPr>
          <a:xfrm>
            <a:off x="4330662" y="1052736"/>
            <a:ext cx="4824536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Groningen, 3 October 2013</a:t>
            </a:r>
            <a:endParaRPr b="1"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p6"/>
          <p:cNvSpPr txBox="1"/>
          <p:nvPr/>
        </p:nvSpPr>
        <p:spPr>
          <a:xfrm>
            <a:off x="107504" y="4549676"/>
            <a:ext cx="8712968" cy="23083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Ben Shave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Development Officer, Supporters Direct Europe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1800" u="sng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ben.shave@supporters-direct.coop</a:t>
            </a:r>
            <a:r>
              <a:rPr b="1" i="1"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1800" u="sng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www.supporters-direct.coop</a:t>
            </a:r>
            <a:r>
              <a:rPr b="1" i="1"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@SuppDirect</a:t>
            </a:r>
            <a:endParaRPr b="1" i="1"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TD_ppt_inside.jpg                                             0001DCDC4x4                            C97B1864:" id="137" name="Google Shape;137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5588" cy="6908800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7"/>
          <p:cNvSpPr/>
          <p:nvPr/>
        </p:nvSpPr>
        <p:spPr>
          <a:xfrm>
            <a:off x="900113" y="1690688"/>
            <a:ext cx="7559675" cy="387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p7"/>
          <p:cNvSpPr/>
          <p:nvPr/>
        </p:nvSpPr>
        <p:spPr>
          <a:xfrm>
            <a:off x="611188" y="1811338"/>
            <a:ext cx="5759450" cy="5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7"/>
          <p:cNvSpPr txBox="1"/>
          <p:nvPr/>
        </p:nvSpPr>
        <p:spPr>
          <a:xfrm>
            <a:off x="107504" y="548680"/>
            <a:ext cx="6696744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Who we are</a:t>
            </a:r>
            <a:endParaRPr b="1" sz="3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7"/>
          <p:cNvSpPr txBox="1"/>
          <p:nvPr/>
        </p:nvSpPr>
        <p:spPr>
          <a:xfrm>
            <a:off x="5076056" y="1916832"/>
            <a:ext cx="3888432" cy="56323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Founded in the UK in 2000 – we’ve helped set up </a:t>
            </a:r>
            <a:r>
              <a:rPr lang="en-US" sz="2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180 supporters’ trusts </a:t>
            </a: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since</a:t>
            </a:r>
            <a:endParaRPr/>
          </a:p>
          <a:p>
            <a:pPr indent="-215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From </a:t>
            </a:r>
            <a:r>
              <a:rPr lang="en-US" sz="2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2007</a:t>
            </a: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we have also worked alongside fans in many European countries</a:t>
            </a:r>
            <a:endParaRPr/>
          </a:p>
          <a:p>
            <a:pPr indent="-215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Groups at </a:t>
            </a:r>
            <a:r>
              <a:rPr lang="en-US" sz="2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clubs</a:t>
            </a: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national organisations</a:t>
            </a: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associations and governing bodies</a:t>
            </a:r>
            <a:endParaRPr/>
          </a:p>
          <a:p>
            <a:pPr indent="-215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All are </a:t>
            </a:r>
            <a:r>
              <a:rPr lang="en-US" sz="2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democratic</a:t>
            </a: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non-violent</a:t>
            </a: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non-discriminatory</a:t>
            </a: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inclusive</a:t>
            </a:r>
            <a:r>
              <a:rPr lang="en-US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</a:t>
            </a:r>
            <a:r>
              <a:rPr lang="en-US" sz="2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not-for-profit </a:t>
            </a:r>
            <a:endParaRPr/>
          </a:p>
          <a:p>
            <a:pPr indent="-215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15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Europe.png" id="142" name="Google Shape;142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83568" y="2583714"/>
            <a:ext cx="4056781" cy="42626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TD_ppt_inside.jpg                                             0001DCDC4x4                            C97B1864:" id="147" name="Google Shape;147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5588" cy="6908800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8"/>
          <p:cNvSpPr txBox="1"/>
          <p:nvPr/>
        </p:nvSpPr>
        <p:spPr>
          <a:xfrm>
            <a:off x="107504" y="2492896"/>
            <a:ext cx="8567738" cy="42165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Assist supporters in over 20 countries in setting up democratic cooperatives: </a:t>
            </a:r>
            <a:r>
              <a:rPr lang="en-US" sz="2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Supporters’ Trusts</a:t>
            </a:r>
            <a:r>
              <a:rPr lang="en-US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; </a:t>
            </a:r>
            <a:endParaRPr sz="2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Help supporters become involved in the </a:t>
            </a:r>
            <a:r>
              <a:rPr lang="en-US" sz="2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ownership and decision making process </a:t>
            </a:r>
            <a:r>
              <a:rPr lang="en-US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at their clubs; </a:t>
            </a:r>
            <a:endParaRPr/>
          </a:p>
          <a:p>
            <a:pPr indent="-215900" lvl="0" marL="3429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sz="2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Advise clubs, governing bodies and other institutions about alternative/inclusive </a:t>
            </a:r>
            <a:r>
              <a:rPr lang="en-US" sz="2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ownership</a:t>
            </a:r>
            <a:r>
              <a:rPr lang="en-US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and </a:t>
            </a:r>
            <a:r>
              <a:rPr lang="en-US" sz="2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governance</a:t>
            </a:r>
            <a:r>
              <a:rPr lang="en-US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models. </a:t>
            </a:r>
            <a:endParaRPr sz="2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15900" lvl="0" marL="3429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sz="2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Help facilitate implementation of </a:t>
            </a:r>
            <a:r>
              <a:rPr lang="en-US" sz="2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Supporter Liaison Officers </a:t>
            </a:r>
            <a:r>
              <a:rPr lang="en-US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(Art. 35, UEFA Club Licensing and Financial Fair Play Regulations). </a:t>
            </a:r>
            <a:endParaRPr sz="2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15900" lvl="0" marL="3429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sz="2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p8"/>
          <p:cNvSpPr txBox="1"/>
          <p:nvPr>
            <p:ph type="title"/>
          </p:nvPr>
        </p:nvSpPr>
        <p:spPr>
          <a:xfrm>
            <a:off x="0" y="1412776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buSzPts val="4000"/>
              <a:buFont typeface="Arial"/>
              <a:buNone/>
            </a:pPr>
            <a:br>
              <a:rPr b="1" lang="en-US" sz="4000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</a:br>
            <a:endParaRPr b="1" sz="4000">
              <a:solidFill>
                <a:srgbClr val="008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p8"/>
          <p:cNvSpPr/>
          <p:nvPr/>
        </p:nvSpPr>
        <p:spPr>
          <a:xfrm>
            <a:off x="900113" y="1690688"/>
            <a:ext cx="7559675" cy="387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p8"/>
          <p:cNvSpPr/>
          <p:nvPr/>
        </p:nvSpPr>
        <p:spPr>
          <a:xfrm>
            <a:off x="611188" y="1811338"/>
            <a:ext cx="5759450" cy="5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8"/>
          <p:cNvSpPr/>
          <p:nvPr/>
        </p:nvSpPr>
        <p:spPr>
          <a:xfrm>
            <a:off x="139843" y="548680"/>
            <a:ext cx="2997615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 We Do 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TD_ppt_inside.jpg                                             0001DCDC4x4                            C97B1864:" id="157" name="Google Shape;157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50497"/>
            <a:ext cx="9145588" cy="6908800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9"/>
          <p:cNvSpPr/>
          <p:nvPr/>
        </p:nvSpPr>
        <p:spPr>
          <a:xfrm>
            <a:off x="900113" y="1690688"/>
            <a:ext cx="7559675" cy="387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9"/>
          <p:cNvSpPr/>
          <p:nvPr/>
        </p:nvSpPr>
        <p:spPr>
          <a:xfrm>
            <a:off x="611188" y="1811338"/>
            <a:ext cx="5759450" cy="5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p9"/>
          <p:cNvSpPr txBox="1"/>
          <p:nvPr>
            <p:ph type="title"/>
          </p:nvPr>
        </p:nvSpPr>
        <p:spPr>
          <a:xfrm>
            <a:off x="0" y="275855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1" lang="en-US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Official Support</a:t>
            </a:r>
            <a:endParaRPr/>
          </a:p>
        </p:txBody>
      </p:sp>
      <p:pic>
        <p:nvPicPr>
          <p:cNvPr id="161" name="Google Shape;161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79512" y="1340768"/>
            <a:ext cx="6828466" cy="3817733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9"/>
          <p:cNvSpPr/>
          <p:nvPr/>
        </p:nvSpPr>
        <p:spPr>
          <a:xfrm>
            <a:off x="179512" y="5229200"/>
            <a:ext cx="8424936" cy="14773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“The work of Supporters Direct Europe shows how fans can help to develop </a:t>
            </a:r>
            <a:r>
              <a:rPr lang="en-US" sz="1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inclusive</a:t>
            </a: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and </a:t>
            </a:r>
            <a:r>
              <a:rPr lang="en-US" sz="1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sustainable</a:t>
            </a: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structures at both their </a:t>
            </a:r>
            <a:r>
              <a:rPr lang="en-US" sz="1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grassroots</a:t>
            </a: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and </a:t>
            </a:r>
            <a:r>
              <a:rPr lang="en-US" sz="1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professional</a:t>
            </a: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levels, giving life to the concept of </a:t>
            </a:r>
            <a:r>
              <a:rPr lang="en-US" sz="1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active citizenship </a:t>
            </a: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and demonstrating how supporters can contribute to </a:t>
            </a:r>
            <a:r>
              <a:rPr lang="en-US" sz="1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better governance </a:t>
            </a: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and </a:t>
            </a:r>
            <a:r>
              <a:rPr lang="en-US" sz="1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long term sustainability </a:t>
            </a: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sport”</a:t>
            </a:r>
            <a:endParaRPr i="1"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Kantoorthema">
  <a:themeElements>
    <a:clrScheme name="Kantoor">
      <a:dk1>
        <a:srgbClr val="0000FF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Kantoorthema">
  <a:themeElements>
    <a:clrScheme name="Kantoor">
      <a:dk1>
        <a:srgbClr val="0000FF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2013-09-20T18:44:53Z</dcterms:created>
  <dc:creator>Hilboesen</dc:creator>
</cp:coreProperties>
</file>